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56" r:id="rId5"/>
    <p:sldId id="300" r:id="rId6"/>
    <p:sldId id="303" r:id="rId7"/>
    <p:sldId id="280" r:id="rId8"/>
    <p:sldId id="301" r:id="rId9"/>
    <p:sldId id="306" r:id="rId10"/>
    <p:sldId id="307" r:id="rId11"/>
    <p:sldId id="308" r:id="rId12"/>
    <p:sldId id="309" r:id="rId13"/>
    <p:sldId id="304" r:id="rId14"/>
    <p:sldId id="314" r:id="rId15"/>
    <p:sldId id="316" r:id="rId16"/>
    <p:sldId id="302" r:id="rId17"/>
    <p:sldId id="312" r:id="rId18"/>
    <p:sldId id="311" r:id="rId19"/>
    <p:sldId id="313" r:id="rId20"/>
    <p:sldId id="275" r:id="rId21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" lastIdx="10" clrIdx="0"/>
  <p:cmAuthor id="2" name="Paolo Mistè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B1BB63-7D7F-475B-AD55-5C0DF73B60A5}" v="72" dt="2023-10-17T14:50:12.972"/>
    <p1510:client id="{609B0F91-58AC-4E44-A927-7F0CB40354F8}" v="12" dt="2023-10-23T13:09:46.570"/>
    <p1510:client id="{8D9FC378-828D-4C75-90CF-B4E20CC2EC19}" v="2" dt="2023-10-20T10:50:16.986"/>
    <p1510:client id="{9B02AAA9-0AF9-4250-9A5E-24F67FAB0B97}" v="58" dt="2023-10-18T10:59:52.965"/>
    <p1510:client id="{9B4866A5-719F-4945-9A37-FFCCAC11E68C}" v="96" dt="2023-10-17T13:39:22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56" autoAdjust="0"/>
    <p:restoredTop sz="85441" autoAdjust="0"/>
  </p:normalViewPr>
  <p:slideViewPr>
    <p:cSldViewPr snapToGrid="0" snapToObjects="1">
      <p:cViewPr varScale="1">
        <p:scale>
          <a:sx n="112" d="100"/>
          <a:sy n="112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7" d="100"/>
          <a:sy n="117" d="100"/>
        </p:scale>
        <p:origin x="420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AFB87A-FEF7-1CCC-3E60-F4F8EA48C0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3B3CD9-B603-1550-1EEF-57A40C1927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A7F93D-49A3-4C8F-92FE-33D4970927F8}" type="datetimeFigureOut">
              <a:rPr lang="en-GB"/>
              <a:pPr>
                <a:defRPr/>
              </a:pPr>
              <a:t>14/11/2023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AF4E-48BF-2BBA-595C-98B9632962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603B11-1A97-41D6-3809-A1A791F50C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BC50C1-EB04-43B8-A31E-BF2A0657F02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6A17255-EA90-7E48-5D9A-D7EB1C8B77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B454B01-89A6-03FD-3661-66103805EB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0A7C142-5354-4A5E-8A43-0964A3822E8B}" type="datetimeFigureOut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B5F36435-A136-0677-0C6D-5E3041C457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1B7CD439-6102-B7EF-8860-651738B38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76788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C83B8B-4E3E-31C4-25F3-15C4B6AB82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9BA7F5-3C5A-0FBF-FDEE-CF90E923B6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A46271-4427-4A1E-9F43-935E4754C3DF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>
            <a:extLst>
              <a:ext uri="{FF2B5EF4-FFF2-40B4-BE49-F238E27FC236}">
                <a16:creationId xmlns:a16="http://schemas.microsoft.com/office/drawing/2014/main" id="{BEE785AF-38E8-D340-E97E-FF7F92A38D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egnaposto note 2">
            <a:extLst>
              <a:ext uri="{FF2B5EF4-FFF2-40B4-BE49-F238E27FC236}">
                <a16:creationId xmlns:a16="http://schemas.microsoft.com/office/drawing/2014/main" id="{5954B50E-3195-973B-DCBF-729E8524C7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124" name="Segnaposto numero diapositiva 3">
            <a:extLst>
              <a:ext uri="{FF2B5EF4-FFF2-40B4-BE49-F238E27FC236}">
                <a16:creationId xmlns:a16="http://schemas.microsoft.com/office/drawing/2014/main" id="{914E3182-59A8-6BC4-34BD-9F77026CDA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710354-308B-4093-9791-2A5C84DC7D5E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700D9-AA03-5B62-145F-1514E7186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0FC2E-B388-4533-AE96-EF5D827621D2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9FE40-180C-3136-99B1-014B3C4F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020C4-BBD2-3866-0201-0479FBB1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A941B-0AB2-42BC-AB0E-0D2741E29C5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767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B770D-1EC3-6C9D-A305-7E4A8E760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EA973-EE67-44B6-89BE-A638FF7FECA4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23165-1C62-BD19-EA10-CDBC23E3D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88183-290E-70EA-1B1F-3A841E68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56DC1-4B36-4A28-A338-0CB2C918E3F6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800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436B-9542-DC21-2173-AFEDECF7F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C0877-B93C-46D5-9975-3BCFEABC64D6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7979D-499D-3B15-0504-85CDB060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0EA8-73D7-7609-1FEC-400DFDA1F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0BFF-E86F-4C42-814B-09FC5B796DF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5343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7755F-F999-0027-6863-372DAC4A3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6BDF-E7AC-480E-951A-CA1B0DF69A05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8CFB0-74C0-431C-90E2-076BBE85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0A3F9-12B7-DA6A-1EC3-3BE813D7A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4A5A5-E36A-48EF-9B20-10DA8DF21A3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3689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B90D-138D-C2DA-2773-D5D05F27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05D0-18DD-4D62-A2EC-B6472B442D8D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FBFCD-58F1-67BD-2DFD-73C13D4F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1CD18-3E2D-6083-6B56-957F3DE4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A87E-667D-4D6A-ABBB-52E3F66E57D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388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7D0783-F4BF-2535-3B84-CBD2B28A8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D52FC-D879-4E18-9A8D-B3806A364B89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31C84D-93D0-3EDA-0023-C3B56F20F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61EC73-3C0C-1DEE-5F67-528C03EF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064F-AD12-4D4C-B2AC-1E60C04F91D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951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888BACB-98F5-13B2-0D38-B881C54CD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ECA64-8A08-4130-B282-5282DC879B3E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45EC68D-AD64-8FA8-D4ED-A2A1E2087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D9CD6C9-17E4-2556-27E1-FE37D6C7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1C1C-F4CB-49AA-97FB-4DF6E085B37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998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2165B66-E8D1-55D5-94DA-11353353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C3837-4DC1-4D78-B22E-B5EC406B7FE0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4EC3A4-13F9-0229-D0DC-9E43AC3B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45AEEB-EF7F-D72E-0C4C-336B8ECA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D2D9-141F-4A65-8F3D-527ED20B3C13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98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FD70ED4-0BCD-739A-3207-16F90DEC0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97CB9-0B79-4DBD-878E-8CAEFB784F15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3C1D75-0ACC-3827-A127-AED8AB7A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E2A140-65DC-87D0-60E1-21EB858A6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2E051-FF82-4228-8CF3-A6270258EF8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675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BFEB0B-CA83-280C-3750-DDC4647A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32A6D-7DFB-467E-AD42-320B9E1D8AD5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9FFD11-019A-24EE-C2A9-575558088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B867D0-466A-E387-B21D-118E832E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8B22-052D-40A2-8AE8-045255B33B2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151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71A43B-20C9-2D99-6F4C-310A2F3D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085A9-47AD-47CB-A55F-12CE49156403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8F2F41-B837-310E-05BE-D8006AB4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E37AE3-FD62-987D-B33C-27E20DC10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BD647-7DD5-4DAE-9E60-E0171D19BE8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564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73423C5-F347-3708-98A3-3EAFE7EDE9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30FA3C2-B006-5804-2011-E344ADF055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D5ACA-68D4-65AE-E3A4-658E47FEE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887B14-210A-495C-98B5-2FCE5B18B61D}" type="datetime1">
              <a:rPr lang="it-IT"/>
              <a:pPr>
                <a:defRPr/>
              </a:pPr>
              <a:t>14/11/2023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64E80-AC84-D725-8280-16D43AE13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15DEE-656C-6B34-FE6F-E4518CF4C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88CB14-11C4-4A99-AE35-9519999D8417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aputo.aics.gov.it/pt/home-por/oportunidades/concursos-para-fornecimentos/" TargetMode="External"/><Relationship Id="rId2" Type="http://schemas.openxmlformats.org/officeDocument/2006/relationships/hyperlink" Target="mailto:maputo@aics.gov.i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puto.aics.gov.it/pt/home-por/oportunidades/concursos-para-fornecimentos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>
            <a:extLst>
              <a:ext uri="{FF2B5EF4-FFF2-40B4-BE49-F238E27FC236}">
                <a16:creationId xmlns:a16="http://schemas.microsoft.com/office/drawing/2014/main" id="{FC96802D-1825-A8B5-03C1-CDB46862F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C20158-BA0D-408A-8AEA-DC097EF68030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871FA8AD-20A9-BC00-5304-582CD426C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" y="1289050"/>
            <a:ext cx="7521575" cy="25474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 marL="1095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kern="100" dirty="0">
              <a:ea typeface="Calibri" panose="020F0502020204030204" pitchFamily="34" charset="0"/>
              <a:cs typeface="Times New Roman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PT" sz="2000" b="1" kern="100" dirty="0">
                <a:latin typeface="Times New Roman"/>
                <a:ea typeface="Calibri"/>
                <a:cs typeface="Times New Roman"/>
              </a:rPr>
              <a:t>FORNECIMENTO DE MEDICAMENTOS, REAGENTES DE LABORATÓRIO, EQUIPAMENTO MÉDICO E CONSUMÍVEIS</a:t>
            </a:r>
            <a:r>
              <a:rPr lang="pt-PT" sz="1800" b="1" kern="100" dirty="0">
                <a:latin typeface="Times New Roman"/>
                <a:ea typeface="Calibri"/>
                <a:cs typeface="Times New Roman"/>
              </a:rPr>
              <a:t> </a:t>
            </a:r>
            <a:endParaRPr lang="pt-PT" sz="1800" b="1" kern="100" dirty="0"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PT" sz="1800" b="1" kern="100" dirty="0">
                <a:latin typeface="Times New Roman"/>
                <a:ea typeface="Calibri"/>
                <a:cs typeface="Times New Roman"/>
              </a:rPr>
              <a:t>AO MINISTÉRIO DA SAÚDE </a:t>
            </a:r>
            <a:endParaRPr lang="pt-PT" sz="1800" b="1" kern="100"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PT" sz="1800" b="1" kern="100" dirty="0">
                <a:latin typeface="Times New Roman"/>
                <a:ea typeface="Calibri"/>
                <a:cs typeface="Times New Roman"/>
              </a:rPr>
              <a:t>PARA APOIAR O PROGRAMA PREVENÇÃO E CONTROLE DAS DOENÇAS NÃO TRANSMISSÍVEIS</a:t>
            </a:r>
            <a:r>
              <a:rPr lang="pt-PT" sz="1800" b="1" kern="0" dirty="0">
                <a:latin typeface="Times New Roman"/>
                <a:ea typeface="Times New Roman" panose="02020603050405020304" pitchFamily="18" charset="0"/>
                <a:cs typeface="Times New Roman"/>
              </a:rPr>
              <a:t> – AID 11375</a:t>
            </a:r>
            <a:endParaRPr lang="pt-PT" sz="1800" b="1" kern="100"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PT" sz="18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5DB657-0517-C3BC-25CA-99C6D7675C46}"/>
              </a:ext>
            </a:extLst>
          </p:cNvPr>
          <p:cNvSpPr txBox="1"/>
          <p:nvPr/>
        </p:nvSpPr>
        <p:spPr>
          <a:xfrm>
            <a:off x="597694" y="3371849"/>
            <a:ext cx="5014912" cy="6986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000" b="1" dirty="0">
                <a:latin typeface="Times New Roman"/>
                <a:cs typeface="Times New Roman"/>
              </a:rPr>
              <a:t>REF. DE PUBLICAÇÃO: </a:t>
            </a:r>
            <a:r>
              <a:rPr lang="pt-PT" sz="2000" b="1" cap="all" dirty="0">
                <a:latin typeface="Times New Roman"/>
                <a:cs typeface="Times New Roman"/>
              </a:rPr>
              <a:t>9284958</a:t>
            </a:r>
            <a:endParaRPr lang="en-US" sz="2000" dirty="0">
              <a:latin typeface="Times New Roman"/>
              <a:cs typeface="Times New Roman"/>
            </a:endParaRPr>
          </a:p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074B8C-C751-C356-FCC5-A1F9B64A35CC}"/>
              </a:ext>
            </a:extLst>
          </p:cNvPr>
          <p:cNvSpPr txBox="1"/>
          <p:nvPr/>
        </p:nvSpPr>
        <p:spPr>
          <a:xfrm>
            <a:off x="1238250" y="4238624"/>
            <a:ext cx="397756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Reunião de esclarecimento, 23.10.2023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>
            <a:extLst>
              <a:ext uri="{FF2B5EF4-FFF2-40B4-BE49-F238E27FC236}">
                <a16:creationId xmlns:a16="http://schemas.microsoft.com/office/drawing/2014/main" id="{A9539250-82CD-B240-BA76-2BF94B6E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1242"/>
          </a:xfrm>
        </p:spPr>
        <p:txBody>
          <a:bodyPr/>
          <a:lstStyle/>
          <a:p>
            <a:r>
              <a:rPr lang="en-US" altLang="en-US" b="1" dirty="0" err="1"/>
              <a:t>Informações</a:t>
            </a:r>
            <a:r>
              <a:rPr lang="en-US" altLang="en-US" b="1" dirty="0"/>
              <a:t> </a:t>
            </a:r>
            <a:r>
              <a:rPr lang="en-US" altLang="en-US" b="1" dirty="0" err="1"/>
              <a:t>sobre</a:t>
            </a:r>
            <a:r>
              <a:rPr lang="en-US" altLang="en-US" b="1" dirty="0"/>
              <a:t> </a:t>
            </a:r>
            <a:r>
              <a:rPr lang="en-US" altLang="en-US" b="1" dirty="0" err="1"/>
              <a:t>entregas</a:t>
            </a:r>
            <a:endParaRPr lang="en-US" altLang="en-US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E1D1ACF4-7CC5-BAAA-DE78-52C25D43D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323437"/>
              </p:ext>
            </p:extLst>
          </p:nvPr>
        </p:nvGraphicFramePr>
        <p:xfrm>
          <a:off x="628650" y="1551247"/>
          <a:ext cx="7886700" cy="3994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35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Lote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Destino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DPS </a:t>
                      </a:r>
                      <a:r>
                        <a:rPr lang="en-US" sz="1600" dirty="0" err="1">
                          <a:effectLst/>
                        </a:rPr>
                        <a:t>Provincia</a:t>
                      </a:r>
                      <a:r>
                        <a:rPr lang="en-US" sz="1600" dirty="0">
                          <a:effectLst/>
                        </a:rPr>
                        <a:t> de Maputo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DPS </a:t>
                      </a:r>
                      <a:r>
                        <a:rPr lang="en-US" sz="1600" dirty="0" err="1">
                          <a:effectLst/>
                        </a:rPr>
                        <a:t>Provincia</a:t>
                      </a:r>
                      <a:r>
                        <a:rPr lang="en-US" sz="1600" dirty="0">
                          <a:effectLst/>
                        </a:rPr>
                        <a:t> de </a:t>
                      </a:r>
                      <a:r>
                        <a:rPr lang="en-US" sz="1600" dirty="0" err="1">
                          <a:effectLst/>
                        </a:rPr>
                        <a:t>Sofala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DPS </a:t>
                      </a:r>
                      <a:r>
                        <a:rPr lang="en-US" sz="1600" dirty="0" err="1">
                          <a:effectLst/>
                        </a:rPr>
                        <a:t>Provincia</a:t>
                      </a:r>
                      <a:r>
                        <a:rPr lang="en-US" sz="1600" dirty="0">
                          <a:effectLst/>
                        </a:rPr>
                        <a:t> de </a:t>
                      </a:r>
                      <a:r>
                        <a:rPr lang="en-US" sz="1600" dirty="0" err="1">
                          <a:effectLst/>
                        </a:rPr>
                        <a:t>Zambesia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Lote</a:t>
                      </a:r>
                      <a:r>
                        <a:rPr lang="en-US" sz="1600" dirty="0">
                          <a:effectLst/>
                        </a:rPr>
                        <a:t> 1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Lote</a:t>
                      </a:r>
                      <a:r>
                        <a:rPr lang="en-US" sz="1600" dirty="0">
                          <a:effectLst/>
                        </a:rPr>
                        <a:t> 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Lote</a:t>
                      </a:r>
                      <a:r>
                        <a:rPr lang="en-US" sz="1600" dirty="0">
                          <a:effectLst/>
                        </a:rPr>
                        <a:t> 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Lote</a:t>
                      </a:r>
                      <a:r>
                        <a:rPr lang="en-US" sz="1600" dirty="0">
                          <a:effectLst/>
                        </a:rPr>
                        <a:t> 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x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x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x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80" name="Segnaposto numero diapositiva 3">
            <a:extLst>
              <a:ext uri="{FF2B5EF4-FFF2-40B4-BE49-F238E27FC236}">
                <a16:creationId xmlns:a16="http://schemas.microsoft.com/office/drawing/2014/main" id="{A8263F61-3175-B1E9-AC80-F5A8A73F8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13613B0-AB93-4868-9E26-E68A85E4D370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9DB72C-5004-AC1D-6FAB-8EEEDF3F29BE}"/>
              </a:ext>
            </a:extLst>
          </p:cNvPr>
          <p:cNvSpPr txBox="1"/>
          <p:nvPr/>
        </p:nvSpPr>
        <p:spPr>
          <a:xfrm>
            <a:off x="1707503" y="5615703"/>
            <a:ext cx="5589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/>
              <a:t>A entrega deve ser feita até 60 dias da assinatura do contrato</a:t>
            </a:r>
            <a:endParaRPr lang="en-GB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233E32-821D-A799-D865-FA9886E5890F}"/>
              </a:ext>
            </a:extLst>
          </p:cNvPr>
          <p:cNvSpPr txBox="1"/>
          <p:nvPr/>
        </p:nvSpPr>
        <p:spPr>
          <a:xfrm>
            <a:off x="559837" y="1026368"/>
            <a:ext cx="6438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Calibri Light"/>
              </a:rPr>
              <a:t>(PASTA A </a:t>
            </a:r>
            <a:r>
              <a:rPr lang="en-GB" b="1" dirty="0" err="1">
                <a:cs typeface="Calibri Light"/>
              </a:rPr>
              <a:t>Instruções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aos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proponentes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pag</a:t>
            </a:r>
            <a:r>
              <a:rPr lang="en-GB" b="1" dirty="0">
                <a:cs typeface="Calibri Light"/>
              </a:rPr>
              <a:t> 3,4)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EC14-1B56-AEC4-5472-69F56D812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01" y="147875"/>
            <a:ext cx="7886700" cy="707895"/>
          </a:xfrm>
        </p:spPr>
        <p:txBody>
          <a:bodyPr/>
          <a:lstStyle/>
          <a:p>
            <a:r>
              <a:rPr lang="pt-BR" b="1" dirty="0"/>
              <a:t>Os critérios de seleção 1/2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D57B4-CD24-1EAB-6D23-7E1C4751A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59" y="1153603"/>
            <a:ext cx="8857667" cy="47433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PT" u="sng" dirty="0"/>
              <a:t>Para os proponentes que se candidatam para um lote</a:t>
            </a:r>
          </a:p>
          <a:p>
            <a:r>
              <a:rPr lang="pt-PT" sz="2400" b="1" dirty="0"/>
              <a:t>Capacidade económica e financeira</a:t>
            </a:r>
            <a:r>
              <a:rPr lang="pt-PT" sz="2400" dirty="0"/>
              <a:t>: </a:t>
            </a:r>
            <a:endParaRPr lang="pt-BR" sz="2400" dirty="0"/>
          </a:p>
          <a:p>
            <a:pPr marL="457200" lvl="1" indent="0" algn="just">
              <a:buNone/>
            </a:pPr>
            <a:r>
              <a:rPr lang="pt-BR" sz="2000" dirty="0"/>
              <a:t>O volume de negócios médio anual do proponente nos 3 últimos exercícios financeiros disponíveis deve ser superior/ser igual ao 50% do valor de cada lote.</a:t>
            </a:r>
            <a:endParaRPr lang="en-GB" sz="2000" dirty="0">
              <a:cs typeface="Calibri"/>
            </a:endParaRPr>
          </a:p>
          <a:p>
            <a:r>
              <a:rPr lang="en-GB" sz="2400" b="1" dirty="0" err="1"/>
              <a:t>Capacidade</a:t>
            </a:r>
            <a:r>
              <a:rPr lang="en-GB" sz="2400" b="1" dirty="0"/>
              <a:t> </a:t>
            </a:r>
            <a:r>
              <a:rPr lang="en-GB" sz="2400" b="1" dirty="0" err="1"/>
              <a:t>profissional</a:t>
            </a:r>
            <a:r>
              <a:rPr lang="en-GB" sz="2400" dirty="0"/>
              <a:t>:</a:t>
            </a:r>
          </a:p>
          <a:p>
            <a:pPr marL="457200" lvl="1" indent="0" algn="just">
              <a:buNone/>
            </a:pPr>
            <a:r>
              <a:rPr lang="pt-BR" sz="2000" dirty="0"/>
              <a:t>Está registado no cadastro de empresas para atividades relacionadas com o objeto do contrato, que são a venda e a distribuição de medicamentos, material de laboratório, equipamento e consumíveis médicos.</a:t>
            </a:r>
            <a:endParaRPr lang="pt-BR" sz="2000" dirty="0">
              <a:cs typeface="Calibri"/>
            </a:endParaRPr>
          </a:p>
          <a:p>
            <a:r>
              <a:rPr lang="pt-BR" sz="2400" b="1" dirty="0"/>
              <a:t>Capacidade tecnica</a:t>
            </a:r>
          </a:p>
          <a:p>
            <a:pPr marL="457200" lvl="1" indent="0" algn="just">
              <a:buNone/>
            </a:pPr>
            <a:r>
              <a:rPr lang="pt-BR" sz="2000" dirty="0"/>
              <a:t>O candidato prestou serviços ou assegurou fornecimentos no âmbito de pelo menos 3 contratos cada um com um orçamento de no mínimo 50% do valor da oferta do lote para o mesmo tipo de fornecimento foram executados(s) em qualquer momento durante o período de referência de 3 anos.</a:t>
            </a:r>
            <a:endParaRPr lang="pt-BR" sz="20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79C25-366B-9751-B71A-FDE47D10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4A5A5-E36A-48EF-9B20-10DA8DF21A3C}" type="slidenum">
              <a:rPr lang="it-IT" altLang="it-IT" smtClean="0"/>
              <a:pPr>
                <a:defRPr/>
              </a:pPr>
              <a:t>11</a:t>
            </a:fld>
            <a:endParaRPr lang="it-IT" alt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C673D6-3C83-6347-EA2C-ECF658E85DE8}"/>
              </a:ext>
            </a:extLst>
          </p:cNvPr>
          <p:cNvSpPr txBox="1"/>
          <p:nvPr/>
        </p:nvSpPr>
        <p:spPr>
          <a:xfrm>
            <a:off x="339401" y="716754"/>
            <a:ext cx="561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Calibri Light"/>
              </a:rPr>
              <a:t>(PASTA A </a:t>
            </a:r>
            <a:r>
              <a:rPr lang="en-GB" b="1" dirty="0" err="1">
                <a:cs typeface="Calibri Light"/>
              </a:rPr>
              <a:t>Informações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adicionais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pag</a:t>
            </a:r>
            <a:r>
              <a:rPr lang="en-GB" b="1" dirty="0">
                <a:cs typeface="Calibri Light"/>
              </a:rPr>
              <a:t> 2,3,4)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941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EC14-1B56-AEC4-5472-69F56D812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01" y="147875"/>
            <a:ext cx="7886700" cy="707895"/>
          </a:xfrm>
        </p:spPr>
        <p:txBody>
          <a:bodyPr/>
          <a:lstStyle/>
          <a:p>
            <a:r>
              <a:rPr lang="pt-BR" b="1" dirty="0"/>
              <a:t>Os critérios de seleção 2/2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D57B4-CD24-1EAB-6D23-7E1C4751A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59" y="1153603"/>
            <a:ext cx="8857667" cy="47433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PT" u="sng" dirty="0"/>
              <a:t>Para os proponentes que se candidatam para mais lotes</a:t>
            </a:r>
          </a:p>
          <a:p>
            <a:r>
              <a:rPr lang="pt-PT" b="1" dirty="0"/>
              <a:t>Capacidade económica e financeira</a:t>
            </a:r>
            <a:r>
              <a:rPr lang="pt-PT" dirty="0"/>
              <a:t>: </a:t>
            </a:r>
            <a:endParaRPr lang="pt-BR" dirty="0"/>
          </a:p>
          <a:p>
            <a:pPr marL="457200" lvl="1" indent="0" algn="just">
              <a:buNone/>
            </a:pPr>
            <a:r>
              <a:rPr lang="pt-BR" sz="2000" dirty="0"/>
              <a:t>A soma dos valores exigidos para cada lote para o qual apresenta uma proposta.</a:t>
            </a:r>
          </a:p>
          <a:p>
            <a:pPr algn="just"/>
            <a:r>
              <a:rPr lang="en-GB" b="1" dirty="0" err="1"/>
              <a:t>Capacidade</a:t>
            </a:r>
            <a:r>
              <a:rPr lang="en-GB" b="1" dirty="0"/>
              <a:t> </a:t>
            </a:r>
            <a:r>
              <a:rPr lang="en-GB" b="1" dirty="0" err="1"/>
              <a:t>profissional</a:t>
            </a:r>
            <a:r>
              <a:rPr lang="en-GB" dirty="0"/>
              <a:t>:</a:t>
            </a:r>
          </a:p>
          <a:p>
            <a:pPr marL="457200" lvl="1" indent="0" algn="just">
              <a:buNone/>
            </a:pPr>
            <a:r>
              <a:rPr lang="pt-BR" sz="2000" dirty="0"/>
              <a:t>Está registado no cadastro de empresas para atividades relacionadas com o objeto do contrato, que são a venda e a distribuição de medicamentos, material de laboratório, equipamento e consumíveis médicos.</a:t>
            </a:r>
            <a:endParaRPr lang="en-GB" sz="2000" dirty="0"/>
          </a:p>
          <a:p>
            <a:pPr algn="just"/>
            <a:r>
              <a:rPr lang="pt-BR" b="1" dirty="0"/>
              <a:t>Capacidade tecnica:</a:t>
            </a:r>
          </a:p>
          <a:p>
            <a:pPr marL="457200" lvl="1" indent="0" algn="just">
              <a:buNone/>
            </a:pPr>
            <a:r>
              <a:rPr lang="pt-BR" sz="2000" dirty="0"/>
              <a:t>Prestou serviços ou assegurou fornecimentos no âmbito de pelo menos 3 contratos para cada lote para o qual apresentou uma proposta, cada um com um orçamento de no mínimo 50% do valor da oferta do lote, para o mesmo tipo de fornecimento executado nos últimos 3 anos.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79C25-366B-9751-B71A-FDE47D10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4A5A5-E36A-48EF-9B20-10DA8DF21A3C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C673D6-3C83-6347-EA2C-ECF658E85DE8}"/>
              </a:ext>
            </a:extLst>
          </p:cNvPr>
          <p:cNvSpPr txBox="1"/>
          <p:nvPr/>
        </p:nvSpPr>
        <p:spPr>
          <a:xfrm>
            <a:off x="339401" y="716754"/>
            <a:ext cx="561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Calibri Light"/>
              </a:rPr>
              <a:t>(PASTA A </a:t>
            </a:r>
            <a:r>
              <a:rPr lang="en-GB" b="1" dirty="0" err="1">
                <a:cs typeface="Calibri Light"/>
              </a:rPr>
              <a:t>Informações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adicionais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pag</a:t>
            </a:r>
            <a:r>
              <a:rPr lang="en-GB" b="1" dirty="0">
                <a:cs typeface="Calibri Light"/>
              </a:rPr>
              <a:t> 2,3,4)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068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>
            <a:extLst>
              <a:ext uri="{FF2B5EF4-FFF2-40B4-BE49-F238E27FC236}">
                <a16:creationId xmlns:a16="http://schemas.microsoft.com/office/drawing/2014/main" id="{8F361DAA-E6FF-4E5B-BC21-E1C87A84A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700" y="365125"/>
            <a:ext cx="7613650" cy="615950"/>
          </a:xfrm>
        </p:spPr>
        <p:txBody>
          <a:bodyPr/>
          <a:lstStyle/>
          <a:p>
            <a:r>
              <a:rPr lang="en-US" altLang="en-US" b="1" dirty="0" err="1"/>
              <a:t>Informações</a:t>
            </a:r>
            <a:r>
              <a:rPr lang="en-US" altLang="en-US" b="1" dirty="0"/>
              <a:t> </a:t>
            </a:r>
            <a:r>
              <a:rPr lang="en-US" altLang="en-US" b="1" dirty="0" err="1"/>
              <a:t>importantes</a:t>
            </a:r>
            <a:endParaRPr lang="en-US" altLang="en-US" b="1" dirty="0"/>
          </a:p>
        </p:txBody>
      </p:sp>
      <p:sp>
        <p:nvSpPr>
          <p:cNvPr id="12291" name="Segnaposto contenuto 2">
            <a:extLst>
              <a:ext uri="{FF2B5EF4-FFF2-40B4-BE49-F238E27FC236}">
                <a16:creationId xmlns:a16="http://schemas.microsoft.com/office/drawing/2014/main" id="{5D01FA98-B8DD-5B3D-65EF-C02FA064E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1154113"/>
            <a:ext cx="8285584" cy="52022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/>
              <a:t>Cada </a:t>
            </a:r>
            <a:r>
              <a:rPr lang="en-US" altLang="en-US" sz="2400" dirty="0" err="1"/>
              <a:t>partecipante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partecipar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por</a:t>
            </a:r>
            <a:r>
              <a:rPr lang="en-US" altLang="en-US" sz="2400" dirty="0"/>
              <a:t> um, </a:t>
            </a:r>
            <a:r>
              <a:rPr lang="en-US" altLang="en-US" sz="2400" dirty="0" err="1"/>
              <a:t>dois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tres</a:t>
            </a:r>
            <a:r>
              <a:rPr lang="en-US" altLang="en-US" sz="2400" dirty="0"/>
              <a:t>  </a:t>
            </a:r>
            <a:r>
              <a:rPr lang="en-US" altLang="en-US" sz="2400" dirty="0" err="1"/>
              <a:t>ou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todos</a:t>
            </a:r>
            <a:r>
              <a:rPr lang="en-US" altLang="en-US" sz="2400" dirty="0"/>
              <a:t> o </a:t>
            </a:r>
            <a:r>
              <a:rPr lang="en-US" altLang="en-US" sz="2400" dirty="0" err="1"/>
              <a:t>lotes</a:t>
            </a:r>
            <a:r>
              <a:rPr lang="en-US" altLang="en-US" sz="2400" dirty="0"/>
              <a:t>. </a:t>
            </a:r>
            <a:r>
              <a:rPr lang="en-US" altLang="en-US" sz="2000" dirty="0">
                <a:latin typeface="Calibri"/>
                <a:ea typeface="Calibri"/>
                <a:cs typeface="Calibri"/>
              </a:rPr>
              <a:t>(</a:t>
            </a:r>
            <a:r>
              <a:rPr lang="en-GB" sz="2000" dirty="0">
                <a:latin typeface="Calibri"/>
                <a:ea typeface="Calibri"/>
                <a:cs typeface="Calibri"/>
              </a:rPr>
              <a:t>PASTA A </a:t>
            </a:r>
            <a:r>
              <a:rPr lang="en-GB" sz="2000" dirty="0" err="1">
                <a:latin typeface="Calibri"/>
                <a:ea typeface="Calibri"/>
                <a:cs typeface="Calibri"/>
              </a:rPr>
              <a:t>Instruções</a:t>
            </a:r>
            <a:r>
              <a:rPr lang="en-GB" sz="2000" dirty="0">
                <a:latin typeface="Calibri"/>
                <a:ea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ea typeface="Calibri"/>
                <a:cs typeface="Calibri"/>
              </a:rPr>
              <a:t>aos</a:t>
            </a:r>
            <a:r>
              <a:rPr lang="en-GB" sz="2000" dirty="0">
                <a:latin typeface="Calibri"/>
                <a:ea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ea typeface="Calibri"/>
                <a:cs typeface="Calibri"/>
              </a:rPr>
              <a:t>proponentes</a:t>
            </a:r>
            <a:r>
              <a:rPr lang="en-GB" sz="2000" dirty="0">
                <a:latin typeface="Calibri"/>
                <a:ea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ea typeface="Calibri"/>
                <a:cs typeface="Calibri"/>
              </a:rPr>
              <a:t>pag</a:t>
            </a:r>
            <a:r>
              <a:rPr lang="en-GB" sz="2000" dirty="0">
                <a:latin typeface="Calibri"/>
                <a:ea typeface="Calibri"/>
                <a:cs typeface="Calibri"/>
              </a:rPr>
              <a:t> 6)</a:t>
            </a:r>
            <a:endParaRPr lang="en-US" altLang="en-US" sz="2000" dirty="0">
              <a:latin typeface="Calibri"/>
              <a:ea typeface="Calibri"/>
              <a:cs typeface="Calibri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altLang="en-US" sz="2400" dirty="0">
                <a:latin typeface="Calibri"/>
                <a:ea typeface="Calibri"/>
                <a:cs typeface="Calibri"/>
              </a:rPr>
              <a:t>Diferentes empresas podem formar um consórcio e apresentar uma única oferta.</a:t>
            </a:r>
            <a:r>
              <a:rPr lang="pt-BR" altLang="en-US" sz="2000" dirty="0">
                <a:latin typeface="Calibri"/>
                <a:ea typeface="Calibri"/>
                <a:cs typeface="Calibri"/>
              </a:rPr>
              <a:t> (PASTA A </a:t>
            </a:r>
            <a:r>
              <a:rPr lang="en-GB" sz="2000" dirty="0" err="1">
                <a:latin typeface="Calibri"/>
                <a:ea typeface="Calibri"/>
                <a:cs typeface="Calibri"/>
              </a:rPr>
              <a:t>Informações</a:t>
            </a:r>
            <a:r>
              <a:rPr lang="en-GB" sz="2000" dirty="0">
                <a:latin typeface="Calibri"/>
                <a:ea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ea typeface="Calibri"/>
                <a:cs typeface="Calibri"/>
              </a:rPr>
              <a:t>adicionais</a:t>
            </a:r>
            <a:r>
              <a:rPr lang="en-GB" sz="2000" dirty="0">
                <a:latin typeface="Calibri"/>
                <a:ea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ea typeface="Calibri"/>
                <a:cs typeface="Calibri"/>
              </a:rPr>
              <a:t>pag</a:t>
            </a:r>
            <a:r>
              <a:rPr lang="en-GB" sz="2000" dirty="0">
                <a:latin typeface="Calibri"/>
                <a:ea typeface="Calibri"/>
                <a:cs typeface="Calibri"/>
              </a:rPr>
              <a:t> 1</a:t>
            </a:r>
            <a:r>
              <a:rPr lang="pt-BR" altLang="en-US" sz="2000" dirty="0">
                <a:latin typeface="Calibri"/>
                <a:ea typeface="Calibri"/>
                <a:cs typeface="Calibri"/>
              </a:rPr>
              <a:t>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altLang="en-US" sz="2400" dirty="0">
                <a:latin typeface="Calibri"/>
                <a:ea typeface="Calibri"/>
                <a:cs typeface="Calibri"/>
              </a:rPr>
              <a:t>A oferta </a:t>
            </a:r>
            <a:r>
              <a:rPr lang="pt-BR" altLang="en-US" sz="2400" u="sng" dirty="0">
                <a:latin typeface="Calibri"/>
                <a:ea typeface="Calibri"/>
                <a:cs typeface="Calibri"/>
              </a:rPr>
              <a:t>deve incluir os custos de entrega </a:t>
            </a:r>
            <a:r>
              <a:rPr lang="pt-BR" altLang="en-US" sz="2400" dirty="0">
                <a:latin typeface="Calibri"/>
                <a:ea typeface="Calibri"/>
                <a:cs typeface="Calibri"/>
              </a:rPr>
              <a:t>nos locais de destino. Três lotes preveem entrega em várias (2 ou 3) localidades nas provincias de Maputo, Sofala e Zambézia.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PT" altLang="en-US" sz="2400" dirty="0">
                <a:latin typeface="Calibri"/>
                <a:ea typeface="Calibri"/>
                <a:cs typeface="Calibri"/>
              </a:rPr>
              <a:t>O critério de adjudicação</a:t>
            </a:r>
            <a:r>
              <a:rPr lang="en-US" altLang="en-US" sz="2400" dirty="0">
                <a:latin typeface="Calibri"/>
                <a:ea typeface="Calibri"/>
                <a:cs typeface="Calibri"/>
              </a:rPr>
              <a:t> é o p</a:t>
            </a:r>
            <a:r>
              <a:rPr lang="pt-PT" altLang="en-US" sz="2400" dirty="0" err="1">
                <a:latin typeface="Calibri"/>
                <a:ea typeface="Calibri"/>
                <a:cs typeface="Calibri"/>
              </a:rPr>
              <a:t>reç</a:t>
            </a:r>
            <a:r>
              <a:rPr lang="es-ES" altLang="en-US" sz="2400" dirty="0">
                <a:latin typeface="Calibri"/>
                <a:ea typeface="Calibri"/>
                <a:cs typeface="Calibri"/>
              </a:rPr>
              <a:t>o. </a:t>
            </a:r>
            <a:r>
              <a:rPr lang="es-ES" altLang="en-US" sz="2000" dirty="0">
                <a:latin typeface="Calibri"/>
                <a:ea typeface="Calibri"/>
                <a:cs typeface="Calibri"/>
              </a:rPr>
              <a:t>(</a:t>
            </a:r>
            <a:r>
              <a:rPr lang="pt-BR" altLang="en-US" sz="2000" dirty="0">
                <a:latin typeface="Calibri"/>
                <a:ea typeface="Calibri"/>
                <a:cs typeface="Calibri"/>
              </a:rPr>
              <a:t>PASTA A Anúncio pag 4)</a:t>
            </a:r>
            <a:endParaRPr lang="es-ES" altLang="en-US" sz="2000" dirty="0">
              <a:latin typeface="Calibri"/>
              <a:ea typeface="Calibri"/>
              <a:cs typeface="Calibri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altLang="en-US" sz="2400" dirty="0">
                <a:latin typeface="Calibri"/>
                <a:ea typeface="Calibri"/>
                <a:cs typeface="Calibri"/>
              </a:rPr>
              <a:t>Os proponentes podem formular</a:t>
            </a:r>
            <a:r>
              <a:rPr lang="pt-BR" altLang="en-US" sz="2400" u="sng" dirty="0">
                <a:latin typeface="Calibri"/>
                <a:ea typeface="Calibri"/>
                <a:cs typeface="Calibri"/>
              </a:rPr>
              <a:t> perguntas por escrito </a:t>
            </a:r>
            <a:r>
              <a:rPr lang="pt-BR" altLang="en-US" sz="2400" dirty="0">
                <a:latin typeface="Calibri"/>
                <a:ea typeface="Calibri"/>
                <a:cs typeface="Calibri"/>
              </a:rPr>
              <a:t>para  </a:t>
            </a:r>
            <a:r>
              <a:rPr lang="pt-PT" sz="24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/>
                <a:hlinkClick r:id="rId2"/>
              </a:rPr>
              <a:t>maputo@aics.gov.it</a:t>
            </a:r>
            <a:r>
              <a:rPr lang="pt-PT" sz="2400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/>
              </a:rPr>
              <a:t> </a:t>
            </a:r>
            <a:r>
              <a:rPr lang="pt-BR" altLang="en-US" sz="2400" dirty="0">
                <a:latin typeface="Calibri"/>
                <a:ea typeface="Calibri"/>
                <a:cs typeface="Calibri"/>
              </a:rPr>
              <a:t>até </a:t>
            </a:r>
            <a:r>
              <a:rPr lang="pt-PT" sz="2400" dirty="0">
                <a:effectLst/>
              </a:rPr>
              <a:t>3 novembro 2023 as 16.30 – consultar FAQ</a:t>
            </a:r>
            <a:r>
              <a:rPr lang="pt-PT" sz="2400" dirty="0"/>
              <a:t> </a:t>
            </a:r>
            <a:r>
              <a:rPr lang="pt-PT" sz="2400" dirty="0">
                <a:effectLst/>
              </a:rPr>
              <a:t> </a:t>
            </a:r>
            <a:r>
              <a:rPr lang="pt-PT" sz="2400" dirty="0">
                <a:solidFill>
                  <a:schemeClr val="accent1">
                    <a:lumMod val="75000"/>
                  </a:schemeClr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https://maputo.aics.gov.it/pt/home-por/oportunidades/concursos-para-fornecimentos/</a:t>
            </a:r>
            <a:r>
              <a:rPr lang="pt-PT" sz="2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GB" sz="24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en-US" sz="2400" dirty="0">
              <a:solidFill>
                <a:srgbClr val="374151"/>
              </a:solidFill>
              <a:latin typeface="Söhne"/>
            </a:endParaRPr>
          </a:p>
          <a:p>
            <a:endParaRPr lang="en-US" altLang="en-US" sz="2400" dirty="0"/>
          </a:p>
        </p:txBody>
      </p:sp>
      <p:sp>
        <p:nvSpPr>
          <p:cNvPr id="12292" name="Segnaposto numero diapositiva 3">
            <a:extLst>
              <a:ext uri="{FF2B5EF4-FFF2-40B4-BE49-F238E27FC236}">
                <a16:creationId xmlns:a16="http://schemas.microsoft.com/office/drawing/2014/main" id="{5B4EDAB5-BA15-8816-D5A3-05ACFA034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D570454-6258-471D-8707-23435EA0280B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FB06-37D0-7F7E-54E4-4181729B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528769"/>
            <a:ext cx="6421210" cy="1040621"/>
          </a:xfrm>
        </p:spPr>
        <p:txBody>
          <a:bodyPr/>
          <a:lstStyle/>
          <a:p>
            <a:pPr>
              <a:lnSpc>
                <a:spcPts val="5280"/>
              </a:lnSpc>
            </a:pPr>
            <a:r>
              <a:rPr lang="en-GB" b="1" dirty="0" err="1">
                <a:cs typeface="Calibri Light"/>
              </a:rPr>
              <a:t>Conteúdo</a:t>
            </a:r>
            <a:r>
              <a:rPr lang="en-GB" b="1" dirty="0">
                <a:cs typeface="Calibri Light"/>
              </a:rPr>
              <a:t> das </a:t>
            </a:r>
            <a:r>
              <a:rPr lang="en-GB" b="1" dirty="0" err="1">
                <a:cs typeface="Calibri Light"/>
              </a:rPr>
              <a:t>propostas</a:t>
            </a:r>
            <a:br>
              <a:rPr lang="en-GB" b="1" dirty="0">
                <a:cs typeface="Calibri Light"/>
              </a:rPr>
            </a:br>
            <a:r>
              <a:rPr lang="en-GB" b="1" dirty="0">
                <a:cs typeface="Calibri Ligh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58F59-DA68-1ECD-4434-12ECB927F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657" y="1405746"/>
            <a:ext cx="7886700" cy="5087129"/>
          </a:xfrm>
        </p:spPr>
        <p:txBody>
          <a:bodyPr/>
          <a:lstStyle/>
          <a:p>
            <a:pPr>
              <a:buFont typeface="Wingdings" panose="020B0604020202020204" pitchFamily="34" charset="0"/>
              <a:buChar char="Ø"/>
            </a:pPr>
            <a:r>
              <a:rPr lang="en-GB" dirty="0" err="1">
                <a:cs typeface="Calibri"/>
              </a:rPr>
              <a:t>Parte</a:t>
            </a:r>
            <a:r>
              <a:rPr lang="en-GB" dirty="0">
                <a:cs typeface="Calibri"/>
              </a:rPr>
              <a:t> 1: </a:t>
            </a:r>
            <a:r>
              <a:rPr lang="en-GB" b="1" dirty="0" err="1">
                <a:cs typeface="Calibri"/>
              </a:rPr>
              <a:t>Proposta</a:t>
            </a:r>
            <a:r>
              <a:rPr lang="en-GB" b="1" dirty="0">
                <a:cs typeface="Calibri"/>
              </a:rPr>
              <a:t> Tecnica (Pasta B Anexo II+III)</a:t>
            </a:r>
            <a:endParaRPr lang="en-GB" dirty="0"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GB" dirty="0" err="1">
                <a:cs typeface="Calibri"/>
              </a:rPr>
              <a:t>Parte</a:t>
            </a:r>
            <a:r>
              <a:rPr lang="en-GB" dirty="0">
                <a:cs typeface="Calibri"/>
              </a:rPr>
              <a:t> 2: </a:t>
            </a:r>
            <a:r>
              <a:rPr lang="en-GB" b="1" dirty="0" err="1">
                <a:cs typeface="Calibri"/>
              </a:rPr>
              <a:t>Proposta</a:t>
            </a:r>
            <a:r>
              <a:rPr lang="en-GB" b="1" dirty="0">
                <a:cs typeface="Calibri"/>
              </a:rPr>
              <a:t> Financeira (Pasta B Anexo IV)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GB" dirty="0" err="1">
                <a:cs typeface="Calibri"/>
              </a:rPr>
              <a:t>Parte</a:t>
            </a:r>
            <a:r>
              <a:rPr lang="en-GB" dirty="0">
                <a:cs typeface="Calibri"/>
              </a:rPr>
              <a:t> 3: </a:t>
            </a:r>
            <a:r>
              <a:rPr lang="en-GB" b="1" dirty="0">
                <a:cs typeface="Calibri"/>
              </a:rPr>
              <a:t>Documenta</a:t>
            </a:r>
            <a:r>
              <a:rPr lang="pt-BR" altLang="en-US" b="1" dirty="0" err="1">
                <a:cs typeface="Calibri"/>
              </a:rPr>
              <a:t>ção</a:t>
            </a:r>
            <a:r>
              <a:rPr lang="en-GB" b="1" dirty="0">
                <a:cs typeface="Calibri"/>
              </a:rPr>
              <a:t>: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GB" dirty="0" err="1">
                <a:cs typeface="Calibri"/>
              </a:rPr>
              <a:t>Formulario</a:t>
            </a:r>
            <a:r>
              <a:rPr lang="en-GB" dirty="0">
                <a:cs typeface="Calibri"/>
              </a:rPr>
              <a:t> de </a:t>
            </a:r>
            <a:r>
              <a:rPr lang="en-GB" dirty="0" err="1">
                <a:cs typeface="Calibri"/>
              </a:rPr>
              <a:t>apresentação</a:t>
            </a:r>
            <a:r>
              <a:rPr lang="en-GB" dirty="0">
                <a:cs typeface="Calibri"/>
              </a:rPr>
              <a:t> da </a:t>
            </a:r>
            <a:r>
              <a:rPr lang="en-GB" dirty="0" err="1">
                <a:cs typeface="Calibri"/>
              </a:rPr>
              <a:t>proposta</a:t>
            </a:r>
            <a:r>
              <a:rPr lang="en-GB" dirty="0">
                <a:cs typeface="Calibri"/>
              </a:rPr>
              <a:t> para um </a:t>
            </a:r>
            <a:r>
              <a:rPr lang="en-GB" dirty="0" err="1">
                <a:cs typeface="Calibri"/>
              </a:rPr>
              <a:t>contrato</a:t>
            </a:r>
            <a:r>
              <a:rPr lang="en-GB" dirty="0">
                <a:cs typeface="Calibri"/>
              </a:rPr>
              <a:t> de </a:t>
            </a:r>
            <a:r>
              <a:rPr lang="en-GB" dirty="0" err="1">
                <a:cs typeface="Calibri"/>
              </a:rPr>
              <a:t>fornecimento</a:t>
            </a:r>
            <a:r>
              <a:rPr lang="en-GB" dirty="0">
                <a:cs typeface="Calibri"/>
              </a:rPr>
              <a:t> (Pasta D)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GB" dirty="0" err="1">
                <a:cs typeface="Calibri"/>
              </a:rPr>
              <a:t>Declaração</a:t>
            </a:r>
            <a:r>
              <a:rPr lang="en-GB" dirty="0">
                <a:cs typeface="Calibri"/>
              </a:rPr>
              <a:t> sob </a:t>
            </a:r>
            <a:r>
              <a:rPr lang="en-GB" dirty="0" err="1">
                <a:cs typeface="Calibri"/>
              </a:rPr>
              <a:t>compromisso</a:t>
            </a:r>
            <a:r>
              <a:rPr lang="en-GB" dirty="0">
                <a:cs typeface="Calibri"/>
              </a:rPr>
              <a:t> de hora </a:t>
            </a:r>
            <a:r>
              <a:rPr lang="en-GB" dirty="0" err="1">
                <a:cs typeface="Calibri"/>
              </a:rPr>
              <a:t>relativa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aos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criterios</a:t>
            </a:r>
            <a:r>
              <a:rPr lang="en-GB" dirty="0">
                <a:cs typeface="Calibri"/>
              </a:rPr>
              <a:t> de </a:t>
            </a:r>
            <a:r>
              <a:rPr lang="en-GB" dirty="0" err="1">
                <a:cs typeface="Calibri"/>
              </a:rPr>
              <a:t>exclusao</a:t>
            </a:r>
            <a:r>
              <a:rPr lang="en-GB" dirty="0">
                <a:cs typeface="Calibri"/>
              </a:rPr>
              <a:t> e </a:t>
            </a:r>
            <a:r>
              <a:rPr lang="en-GB" dirty="0" err="1">
                <a:cs typeface="Calibri"/>
              </a:rPr>
              <a:t>aos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criterios</a:t>
            </a:r>
            <a:r>
              <a:rPr lang="en-GB" dirty="0">
                <a:cs typeface="Calibri"/>
              </a:rPr>
              <a:t> de </a:t>
            </a:r>
            <a:r>
              <a:rPr lang="en-GB" dirty="0" err="1">
                <a:cs typeface="Calibri"/>
              </a:rPr>
              <a:t>seleção</a:t>
            </a:r>
            <a:r>
              <a:rPr lang="en-GB" dirty="0">
                <a:cs typeface="Calibri"/>
              </a:rPr>
              <a:t> (Pasta D)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GB" dirty="0" err="1">
                <a:cs typeface="Calibri"/>
              </a:rPr>
              <a:t>Ficha</a:t>
            </a:r>
            <a:r>
              <a:rPr lang="en-GB" dirty="0">
                <a:cs typeface="Calibri"/>
              </a:rPr>
              <a:t> de </a:t>
            </a:r>
            <a:r>
              <a:rPr lang="en-GB" dirty="0" err="1">
                <a:cs typeface="Calibri"/>
              </a:rPr>
              <a:t>identifição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financeira</a:t>
            </a:r>
            <a:r>
              <a:rPr lang="en-GB" dirty="0">
                <a:cs typeface="Calibri"/>
              </a:rPr>
              <a:t> (Pasta B – Anexo </a:t>
            </a:r>
            <a:r>
              <a:rPr lang="en-GB" dirty="0" err="1">
                <a:cs typeface="Calibri"/>
              </a:rPr>
              <a:t>V.a</a:t>
            </a:r>
            <a:r>
              <a:rPr lang="en-GB" dirty="0">
                <a:cs typeface="Calibri"/>
              </a:rPr>
              <a:t>)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GB" dirty="0" err="1">
                <a:cs typeface="Calibri"/>
              </a:rPr>
              <a:t>Ficha</a:t>
            </a:r>
            <a:r>
              <a:rPr lang="en-GB" dirty="0">
                <a:cs typeface="Calibri"/>
              </a:rPr>
              <a:t> de </a:t>
            </a:r>
            <a:r>
              <a:rPr lang="en-GB" dirty="0" err="1">
                <a:cs typeface="Calibri"/>
              </a:rPr>
              <a:t>identifição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juridica</a:t>
            </a:r>
            <a:r>
              <a:rPr lang="en-GB" dirty="0">
                <a:cs typeface="Calibri"/>
              </a:rPr>
              <a:t> (Pasta B – Anexo </a:t>
            </a:r>
            <a:r>
              <a:rPr lang="en-GB" dirty="0" err="1">
                <a:cs typeface="Calibri"/>
              </a:rPr>
              <a:t>V.b</a:t>
            </a:r>
            <a:r>
              <a:rPr lang="en-GB" dirty="0">
                <a:cs typeface="Calibri"/>
              </a:rPr>
              <a:t>/c)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GB" dirty="0" err="1">
                <a:cs typeface="Calibri"/>
              </a:rPr>
              <a:t>Documento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sobre</a:t>
            </a:r>
            <a:r>
              <a:rPr lang="en-GB" dirty="0">
                <a:cs typeface="Calibri"/>
              </a:rPr>
              <a:t> a </a:t>
            </a:r>
            <a:r>
              <a:rPr lang="en-GB" dirty="0" err="1">
                <a:cs typeface="Calibri"/>
              </a:rPr>
              <a:t>proteção</a:t>
            </a:r>
            <a:r>
              <a:rPr lang="en-GB" dirty="0">
                <a:cs typeface="Calibri"/>
              </a:rPr>
              <a:t> dos dados </a:t>
            </a:r>
            <a:r>
              <a:rPr lang="en-GB" dirty="0" err="1">
                <a:cs typeface="Calibri"/>
              </a:rPr>
              <a:t>pessoais</a:t>
            </a:r>
            <a:r>
              <a:rPr lang="en-GB" dirty="0">
                <a:cs typeface="Calibri"/>
              </a:rPr>
              <a:t> (Pasta B – Pasta Anexo </a:t>
            </a:r>
            <a:r>
              <a:rPr lang="en-GB" dirty="0" err="1">
                <a:cs typeface="Calibri"/>
              </a:rPr>
              <a:t>V.d</a:t>
            </a:r>
            <a:r>
              <a:rPr lang="en-GB" dirty="0">
                <a:cs typeface="Calibri"/>
              </a:rPr>
              <a:t>)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GB" dirty="0">
                <a:cs typeface="Calibri"/>
              </a:rPr>
              <a:t>Em </a:t>
            </a:r>
            <a:r>
              <a:rPr lang="en-GB" dirty="0" err="1">
                <a:cs typeface="Calibri"/>
              </a:rPr>
              <a:t>formato</a:t>
            </a:r>
            <a:r>
              <a:rPr lang="en-GB" dirty="0">
                <a:cs typeface="Calibri"/>
              </a:rPr>
              <a:t> livre: </a:t>
            </a:r>
          </a:p>
          <a:p>
            <a:pPr lvl="4" algn="just"/>
            <a:r>
              <a:rPr lang="en-GB" dirty="0" err="1">
                <a:cs typeface="Calibri"/>
              </a:rPr>
              <a:t>Descrição</a:t>
            </a:r>
            <a:r>
              <a:rPr lang="en-GB" dirty="0">
                <a:cs typeface="Calibri"/>
              </a:rPr>
              <a:t> das </a:t>
            </a:r>
            <a:r>
              <a:rPr lang="en-GB" dirty="0" err="1">
                <a:cs typeface="Calibri"/>
              </a:rPr>
              <a:t>condições</a:t>
            </a:r>
            <a:r>
              <a:rPr lang="en-GB" dirty="0">
                <a:cs typeface="Calibri"/>
              </a:rPr>
              <a:t> de </a:t>
            </a:r>
            <a:r>
              <a:rPr lang="en-GB" dirty="0" err="1">
                <a:cs typeface="Calibri"/>
              </a:rPr>
              <a:t>garantia</a:t>
            </a:r>
            <a:endParaRPr lang="en-GB" dirty="0">
              <a:cs typeface="Calibri"/>
            </a:endParaRPr>
          </a:p>
          <a:p>
            <a:pPr lvl="4" algn="just"/>
            <a:r>
              <a:rPr lang="en-GB" dirty="0" err="1">
                <a:cs typeface="Calibri"/>
              </a:rPr>
              <a:t>Assinatura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devidamente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autorizada</a:t>
            </a:r>
            <a:endParaRPr lang="en-GB" dirty="0">
              <a:cs typeface="Calibri"/>
            </a:endParaRPr>
          </a:p>
          <a:p>
            <a:pPr lvl="4"/>
            <a:r>
              <a:rPr lang="en-GB" dirty="0" err="1">
                <a:cs typeface="Calibri"/>
              </a:rPr>
              <a:t>Inscrição</a:t>
            </a:r>
            <a:r>
              <a:rPr lang="en-GB" dirty="0">
                <a:cs typeface="Calibri"/>
              </a:rPr>
              <a:t> no </a:t>
            </a:r>
            <a:r>
              <a:rPr lang="en-GB" dirty="0" err="1">
                <a:cs typeface="Calibri"/>
              </a:rPr>
              <a:t>cadastro</a:t>
            </a:r>
            <a:r>
              <a:rPr lang="en-GB" dirty="0">
                <a:cs typeface="Calibri"/>
              </a:rPr>
              <a:t> de </a:t>
            </a:r>
            <a:r>
              <a:rPr lang="en-GB" dirty="0" err="1">
                <a:cs typeface="Calibri"/>
              </a:rPr>
              <a:t>empresas</a:t>
            </a:r>
            <a:endParaRPr lang="en-GB" dirty="0">
              <a:cs typeface="Calibri"/>
            </a:endParaRPr>
          </a:p>
          <a:p>
            <a:pPr lvl="4"/>
            <a:endParaRPr lang="en-GB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5D165-2E3F-F7CD-C19F-4487346F8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4A5A5-E36A-48EF-9B20-10DA8DF21A3C}" type="slidenum">
              <a:rPr lang="it-IT" altLang="it-IT"/>
              <a:pPr>
                <a:defRPr/>
              </a:pPr>
              <a:t>14</a:t>
            </a:fld>
            <a:endParaRPr lang="it-IT" altLang="it-IT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64D3B9-69C1-A001-3812-9975A6D44134}"/>
              </a:ext>
            </a:extLst>
          </p:cNvPr>
          <p:cNvSpPr txBox="1"/>
          <p:nvPr/>
        </p:nvSpPr>
        <p:spPr>
          <a:xfrm>
            <a:off x="587829" y="922114"/>
            <a:ext cx="527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cs typeface="Calibri Light"/>
              </a:rPr>
              <a:t>(Pasta A – </a:t>
            </a:r>
            <a:r>
              <a:rPr lang="en-GB" sz="1800" b="1" dirty="0" err="1">
                <a:cs typeface="Calibri Light"/>
              </a:rPr>
              <a:t>Instru</a:t>
            </a:r>
            <a:r>
              <a:rPr lang="en-US" altLang="en-US" b="1" dirty="0" err="1"/>
              <a:t>ções</a:t>
            </a:r>
            <a:r>
              <a:rPr lang="en-GB" sz="1800" b="1" dirty="0">
                <a:cs typeface="Calibri Light"/>
              </a:rPr>
              <a:t> </a:t>
            </a:r>
            <a:r>
              <a:rPr lang="en-GB" sz="1800" b="1" dirty="0" err="1">
                <a:cs typeface="Calibri Light"/>
              </a:rPr>
              <a:t>aos</a:t>
            </a:r>
            <a:r>
              <a:rPr lang="en-GB" sz="1800" b="1" dirty="0">
                <a:cs typeface="Calibri Light"/>
              </a:rPr>
              <a:t> proponents, pag.8-9)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913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B028-9062-B8BF-1EF5-6B7146F0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070" y="0"/>
            <a:ext cx="8185280" cy="1068583"/>
          </a:xfrm>
        </p:spPr>
        <p:txBody>
          <a:bodyPr/>
          <a:lstStyle/>
          <a:p>
            <a:r>
              <a:rPr lang="en-US" altLang="en-US" b="1" dirty="0"/>
              <a:t> </a:t>
            </a:r>
            <a:r>
              <a:rPr lang="en-US" altLang="en-US" b="1" dirty="0" err="1"/>
              <a:t>Apresenta</a:t>
            </a:r>
            <a:r>
              <a:rPr lang="pt-BR" b="1" dirty="0" err="1">
                <a:ea typeface="+mj-lt"/>
                <a:cs typeface="+mj-lt"/>
              </a:rPr>
              <a:t>ção</a:t>
            </a:r>
            <a:r>
              <a:rPr lang="en-US" altLang="en-US" b="1" dirty="0"/>
              <a:t> de </a:t>
            </a:r>
            <a:r>
              <a:rPr lang="en-US" altLang="en-US" b="1" dirty="0" err="1"/>
              <a:t>propostas</a:t>
            </a:r>
            <a:r>
              <a:rPr lang="en-US" altLang="en-US" b="1" dirty="0"/>
              <a:t> 1/2</a:t>
            </a:r>
            <a:endParaRPr lang="en-GB" b="1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32FA3-A5B8-A642-C989-1DDB62575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60" y="1259955"/>
            <a:ext cx="7915275" cy="5093608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en-US" sz="2400" u="sng" dirty="0">
                <a:latin typeface="Söhne"/>
              </a:rPr>
              <a:t>Para cada lote, é necessária a apresentação de um pacote completo de documentos (como descrito no slide anterior).</a:t>
            </a:r>
            <a:endParaRPr lang="pt-BR" altLang="en-US" sz="2400" u="sng" dirty="0">
              <a:effectLst/>
              <a:latin typeface="Söhne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sz="2400" dirty="0">
                <a:effectLst/>
                <a:cs typeface="Times New Roman"/>
              </a:rPr>
              <a:t>Todas as propostas devem ser apresentadas num </a:t>
            </a:r>
            <a:r>
              <a:rPr lang="pt-PT" sz="2400" u="sng" dirty="0">
                <a:cs typeface="Times New Roman"/>
              </a:rPr>
              <a:t>envelope</a:t>
            </a:r>
            <a:r>
              <a:rPr lang="pt-PT" sz="2400" u="sng" dirty="0">
                <a:effectLst/>
                <a:cs typeface="Times New Roman"/>
              </a:rPr>
              <a:t> exterior fechado</a:t>
            </a:r>
            <a:r>
              <a:rPr lang="pt-PT" sz="2400" dirty="0">
                <a:effectLst/>
                <a:cs typeface="Times New Roman"/>
              </a:rPr>
              <a:t>, ostentando unicamente:</a:t>
            </a:r>
            <a:endParaRPr lang="en-GB" sz="2400" dirty="0">
              <a:effectLst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1600" dirty="0">
                <a:effectLst/>
                <a:cs typeface="Times New Roman"/>
              </a:rPr>
              <a:t>O endereço: </a:t>
            </a:r>
            <a:r>
              <a:rPr lang="pt-PT" sz="1600" dirty="0">
                <a:effectLst/>
                <a:ea typeface="Times New Roman" panose="02020603050405020304" pitchFamily="18" charset="0"/>
                <a:cs typeface="Times New Roman"/>
              </a:rPr>
              <a:t>AICS (Agência Italiana de Cooperação para o Desenvolvimento)</a:t>
            </a:r>
            <a:br>
              <a:rPr lang="pt-PT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1600" dirty="0">
                <a:effectLst/>
                <a:ea typeface="Times New Roman" panose="02020603050405020304" pitchFamily="18" charset="0"/>
                <a:cs typeface="Times New Roman"/>
              </a:rPr>
              <a:t>Rua Damião da Gois 381, Maputo </a:t>
            </a:r>
            <a:br>
              <a:rPr lang="pt-PT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1600" dirty="0">
                <a:effectLst/>
                <a:ea typeface="Times New Roman" panose="02020603050405020304" pitchFamily="18" charset="0"/>
                <a:cs typeface="Times New Roman"/>
              </a:rPr>
              <a:t>Código postal: 1100</a:t>
            </a:r>
            <a:endParaRPr lang="en-GB" sz="1600" dirty="0">
              <a:ea typeface="Times New Roman" panose="02020603050405020304" pitchFamily="18" charset="0"/>
              <a:cs typeface="Times New Roman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1600" dirty="0">
                <a:solidFill>
                  <a:srgbClr val="000000"/>
                </a:solidFill>
                <a:effectLst/>
                <a:cs typeface="Times New Roman"/>
              </a:rPr>
              <a:t>O código de referência 9284958 </a:t>
            </a:r>
            <a:r>
              <a:rPr lang="pt-PT" sz="1600" b="1" dirty="0">
                <a:solidFill>
                  <a:srgbClr val="000000"/>
                </a:solidFill>
                <a:effectLst/>
                <a:cs typeface="Times New Roman"/>
              </a:rPr>
              <a:t>+</a:t>
            </a:r>
            <a:r>
              <a:rPr lang="pt-PT" sz="1600" dirty="0">
                <a:solidFill>
                  <a:srgbClr val="000000"/>
                </a:solidFill>
                <a:effectLst/>
                <a:cs typeface="Times New Roman"/>
              </a:rPr>
              <a:t> </a:t>
            </a:r>
            <a:r>
              <a:rPr lang="pt-PT" sz="1600" dirty="0">
                <a:cs typeface="Times New Roman"/>
              </a:rPr>
              <a:t>número(s) do(s) lote(s) </a:t>
            </a:r>
            <a:endParaRPr lang="en-GB" sz="16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1600" dirty="0">
                <a:effectLst/>
                <a:cs typeface="Times New Roman"/>
              </a:rPr>
              <a:t>A menção «Abrir unicamente na sessão de abertura das propostas»</a:t>
            </a:r>
            <a:r>
              <a:rPr lang="pt-PT" sz="1600" dirty="0">
                <a:cs typeface="Times New Roman"/>
              </a:rPr>
              <a:t> </a:t>
            </a:r>
            <a:endParaRPr lang="en-GB" sz="16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1600" dirty="0">
                <a:effectLst/>
                <a:cs typeface="Times New Roman" panose="02020603050405020304" pitchFamily="18" charset="0"/>
              </a:rPr>
              <a:t>O nome do proponente.</a:t>
            </a:r>
            <a:endParaRPr lang="pt-PT" sz="1600" dirty="0">
              <a:effectLst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dirty="0">
                <a:ea typeface="+mn-lt"/>
                <a:cs typeface="+mn-lt"/>
              </a:rPr>
              <a:t>O envelope exterior contém </a:t>
            </a:r>
            <a:r>
              <a:rPr lang="pt-BR" sz="2400" u="sng" dirty="0">
                <a:ea typeface="+mn-lt"/>
                <a:cs typeface="+mn-lt"/>
              </a:rPr>
              <a:t>dois envelopes fechados</a:t>
            </a:r>
            <a:r>
              <a:rPr lang="pt-BR" sz="2400" dirty="0">
                <a:ea typeface="+mn-lt"/>
                <a:cs typeface="+mn-lt"/>
              </a:rPr>
              <a:t>, selados, um dos quais deve ostentar a menção «</a:t>
            </a:r>
            <a:r>
              <a:rPr lang="pt-BR" sz="2400" b="1" dirty="0">
                <a:ea typeface="+mn-lt"/>
                <a:cs typeface="+mn-lt"/>
              </a:rPr>
              <a:t>Proposta técnica</a:t>
            </a:r>
            <a:r>
              <a:rPr lang="pt-BR" sz="2400" dirty="0">
                <a:ea typeface="+mn-lt"/>
                <a:cs typeface="+mn-lt"/>
              </a:rPr>
              <a:t>» e o outro «</a:t>
            </a:r>
            <a:r>
              <a:rPr lang="pt-BR" sz="2400" b="1" dirty="0">
                <a:ea typeface="+mn-lt"/>
                <a:cs typeface="+mn-lt"/>
              </a:rPr>
              <a:t>Proposta financeira</a:t>
            </a:r>
            <a:r>
              <a:rPr lang="pt-BR" sz="2400" dirty="0">
                <a:ea typeface="+mn-lt"/>
                <a:cs typeface="+mn-lt"/>
              </a:rPr>
              <a:t>».</a:t>
            </a:r>
            <a:endParaRPr lang="pt-BR" altLang="en-US" sz="2400" u="sng" dirty="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0F51A-7ABD-D37D-54E1-8C2D2E47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4A5A5-E36A-48EF-9B20-10DA8DF21A3C}" type="slidenum">
              <a:rPr lang="it-IT" altLang="it-IT" smtClean="0"/>
              <a:pPr>
                <a:defRPr/>
              </a:pPr>
              <a:t>15</a:t>
            </a:fld>
            <a:endParaRPr lang="it-IT" alt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82D405-830E-9821-18A9-4A03185AB6BC}"/>
              </a:ext>
            </a:extLst>
          </p:cNvPr>
          <p:cNvSpPr txBox="1"/>
          <p:nvPr/>
        </p:nvSpPr>
        <p:spPr>
          <a:xfrm>
            <a:off x="628650" y="841105"/>
            <a:ext cx="5585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cs typeface="Calibri Light"/>
              </a:rPr>
              <a:t>(Pasta A – </a:t>
            </a:r>
            <a:r>
              <a:rPr lang="en-GB" sz="1800" b="1" dirty="0" err="1">
                <a:cs typeface="Calibri Light"/>
              </a:rPr>
              <a:t>Instru</a:t>
            </a:r>
            <a:r>
              <a:rPr lang="en-US" altLang="en-US" b="1" dirty="0" err="1"/>
              <a:t>ções</a:t>
            </a:r>
            <a:r>
              <a:rPr lang="en-GB" sz="1800" b="1" dirty="0">
                <a:cs typeface="Calibri Light"/>
              </a:rPr>
              <a:t> </a:t>
            </a:r>
            <a:r>
              <a:rPr lang="en-GB" sz="1800" b="1" dirty="0" err="1">
                <a:cs typeface="Calibri Light"/>
              </a:rPr>
              <a:t>aos</a:t>
            </a:r>
            <a:r>
              <a:rPr lang="en-GB" sz="1800" b="1" dirty="0">
                <a:cs typeface="Calibri Light"/>
              </a:rPr>
              <a:t> proponents, pag.7-8)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169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7F4A1-E214-1BEF-C470-9AD05F046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2"/>
          </a:xfrm>
        </p:spPr>
        <p:txBody>
          <a:bodyPr/>
          <a:lstStyle/>
          <a:p>
            <a:r>
              <a:rPr lang="en-US" altLang="en-US" b="1" dirty="0" err="1"/>
              <a:t>Apresenta</a:t>
            </a:r>
            <a:r>
              <a:rPr lang="pt-BR" b="1" dirty="0" err="1">
                <a:ea typeface="+mj-lt"/>
                <a:cs typeface="+mj-lt"/>
              </a:rPr>
              <a:t>ção</a:t>
            </a:r>
            <a:r>
              <a:rPr lang="en-US" altLang="en-US" b="1" dirty="0"/>
              <a:t> de </a:t>
            </a:r>
            <a:r>
              <a:rPr lang="en-US" altLang="en-US" b="1" dirty="0" err="1"/>
              <a:t>propostas</a:t>
            </a:r>
            <a:r>
              <a:rPr lang="en-US" altLang="en-US" b="1" dirty="0"/>
              <a:t> 2/2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84B7-7061-55A1-B806-F78BEEC49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19" y="1663505"/>
            <a:ext cx="7886700" cy="422586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sz="2800" dirty="0">
                <a:effectLst/>
                <a:ea typeface="Times New Roman" panose="02020603050405020304" pitchFamily="18" charset="0"/>
              </a:rPr>
              <a:t>As propostas </a:t>
            </a:r>
            <a:r>
              <a:rPr lang="pt-PT" sz="2800" dirty="0">
                <a:ea typeface="Times New Roman" panose="02020603050405020304" pitchFamily="18" charset="0"/>
                <a:cs typeface="Times New Roman"/>
              </a:rPr>
              <a:t>devem s</a:t>
            </a:r>
            <a:r>
              <a:rPr lang="pt-PT" sz="2800" dirty="0">
                <a:effectLst/>
                <a:cs typeface="Times New Roman"/>
              </a:rPr>
              <a:t>er apresentadas sob a forma de um original, ostentando a menção «</a:t>
            </a:r>
            <a:r>
              <a:rPr lang="pt-PT" b="1" dirty="0">
                <a:cs typeface="Times New Roman"/>
              </a:rPr>
              <a:t>O</a:t>
            </a:r>
            <a:r>
              <a:rPr lang="pt-PT" sz="2800" b="1" dirty="0">
                <a:effectLst/>
                <a:cs typeface="Times New Roman"/>
              </a:rPr>
              <a:t>riginal</a:t>
            </a:r>
            <a:r>
              <a:rPr lang="pt-PT" sz="2800" dirty="0">
                <a:effectLst/>
                <a:cs typeface="Times New Roman"/>
              </a:rPr>
              <a:t>» </a:t>
            </a:r>
            <a:r>
              <a:rPr lang="pt-PT" sz="2800" dirty="0">
                <a:solidFill>
                  <a:srgbClr val="000000"/>
                </a:solidFill>
                <a:effectLst/>
                <a:cs typeface="Times New Roman"/>
              </a:rPr>
              <a:t>e 1 cópia, assinadas da mesma forma que o original e ostentando a menção «</a:t>
            </a:r>
            <a:r>
              <a:rPr lang="pt-PT" sz="2800" b="1" dirty="0">
                <a:solidFill>
                  <a:srgbClr val="000000"/>
                </a:solidFill>
                <a:effectLst/>
                <a:cs typeface="Times New Roman"/>
              </a:rPr>
              <a:t>Cópia</a:t>
            </a:r>
            <a:r>
              <a:rPr lang="pt-PT" sz="2800" dirty="0">
                <a:solidFill>
                  <a:srgbClr val="000000"/>
                </a:solidFill>
                <a:effectLst/>
                <a:cs typeface="Times New Roman"/>
              </a:rPr>
              <a:t>». 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dirty="0">
                <a:solidFill>
                  <a:srgbClr val="000000"/>
                </a:solidFill>
                <a:ea typeface="Calibri"/>
                <a:cs typeface="Times New Roman"/>
              </a:rPr>
              <a:t>As propostas devem ser apresentadas por correio ou por serviços de entrega ou em mão 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16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Horas de abertura do escritorio AICS: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16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Segunda-feira – quarta-feira: h. 8.00-16.30, Sexta-feira: h. 8.00- 14.00</a:t>
            </a:r>
            <a:endParaRPr lang="pt-PT" sz="1600" dirty="0">
              <a:solidFill>
                <a:srgbClr val="000000"/>
              </a:solidFill>
              <a:effectLst/>
              <a:ea typeface="Calibri"/>
              <a:cs typeface="Times New Roman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PT" sz="2800" u="sng" dirty="0">
                <a:solidFill>
                  <a:srgbClr val="000000"/>
                </a:solidFill>
                <a:ea typeface="Calibri"/>
                <a:cs typeface="Times New Roman"/>
              </a:rPr>
              <a:t>Prazo para a apresenta</a:t>
            </a:r>
            <a:r>
              <a:rPr lang="pt-BR" sz="2800" u="sng" dirty="0">
                <a:solidFill>
                  <a:srgbClr val="000000"/>
                </a:solidFill>
                <a:ea typeface="+mn-lt"/>
                <a:cs typeface="+mn-lt"/>
              </a:rPr>
              <a:t>ção</a:t>
            </a:r>
            <a:r>
              <a:rPr lang="pt-PT" sz="2800" u="sng" dirty="0">
                <a:solidFill>
                  <a:srgbClr val="000000"/>
                </a:solidFill>
                <a:ea typeface="Calibri"/>
                <a:cs typeface="Times New Roman"/>
              </a:rPr>
              <a:t>: 24 novembro 2023 as 14.00</a:t>
            </a:r>
            <a:endParaRPr lang="pt-PT" sz="2800" u="sng" dirty="0">
              <a:solidFill>
                <a:srgbClr val="000000"/>
              </a:solidFill>
              <a:ea typeface="Calibri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F6480-17A6-0E4F-070E-E42598D8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4A5A5-E36A-48EF-9B20-10DA8DF21A3C}" type="slidenum">
              <a:rPr lang="it-IT" altLang="it-IT" smtClean="0"/>
              <a:pPr>
                <a:defRPr/>
              </a:pPr>
              <a:t>16</a:t>
            </a:fld>
            <a:endParaRPr lang="it-IT" alt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B68E01-049A-BB5E-AD71-3D44079119C2}"/>
              </a:ext>
            </a:extLst>
          </p:cNvPr>
          <p:cNvSpPr txBox="1"/>
          <p:nvPr/>
        </p:nvSpPr>
        <p:spPr>
          <a:xfrm>
            <a:off x="592494" y="1008423"/>
            <a:ext cx="541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cs typeface="Calibri Light"/>
              </a:rPr>
              <a:t>(Pasta A – Instru</a:t>
            </a:r>
            <a:r>
              <a:rPr lang="en-US" altLang="en-US" b="1"/>
              <a:t>ções</a:t>
            </a:r>
            <a:r>
              <a:rPr lang="en-GB" sz="1800" b="1">
                <a:cs typeface="Calibri Light"/>
              </a:rPr>
              <a:t> aos proponents, pag.7-8)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44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>
            <a:extLst>
              <a:ext uri="{FF2B5EF4-FFF2-40B4-BE49-F238E27FC236}">
                <a16:creationId xmlns:a16="http://schemas.microsoft.com/office/drawing/2014/main" id="{8AE9B8BB-8FCB-F72E-21FD-C1CD0EA8C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2110" y="2407298"/>
            <a:ext cx="4623254" cy="1446246"/>
          </a:xfrm>
        </p:spPr>
        <p:txBody>
          <a:bodyPr/>
          <a:lstStyle/>
          <a:p>
            <a:pPr algn="ctr">
              <a:defRPr/>
            </a:pPr>
            <a:br>
              <a:rPr lang="pt-PT" altLang="en-US" sz="4500" b="1" dirty="0">
                <a:latin typeface="+mn-lt"/>
              </a:rPr>
            </a:br>
            <a:r>
              <a:rPr lang="pt-PT" altLang="en-US" sz="5400" b="1" dirty="0">
                <a:latin typeface="+mn-lt"/>
              </a:rPr>
              <a:t>OBRIGADO</a:t>
            </a:r>
            <a:br>
              <a:rPr lang="pt-PT" altLang="en-US" sz="4500" b="1" dirty="0">
                <a:latin typeface="+mn-lt"/>
              </a:rPr>
            </a:br>
            <a:br>
              <a:rPr lang="pt-PT" altLang="en-US" sz="4500" b="1" dirty="0">
                <a:latin typeface="+mn-lt"/>
              </a:rPr>
            </a:br>
            <a:endParaRPr lang="en-GB" altLang="en-US" sz="4500" b="1" dirty="0">
              <a:latin typeface="+mn-lt"/>
            </a:endParaRPr>
          </a:p>
        </p:txBody>
      </p:sp>
      <p:sp>
        <p:nvSpPr>
          <p:cNvPr id="13315" name="Slide Number Placeholder 1">
            <a:extLst>
              <a:ext uri="{FF2B5EF4-FFF2-40B4-BE49-F238E27FC236}">
                <a16:creationId xmlns:a16="http://schemas.microsoft.com/office/drawing/2014/main" id="{522012E1-5D53-3A85-9D3F-47631694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BFA659D-F637-4047-9EC3-9F43BDD479A3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>
            <a:extLst>
              <a:ext uri="{FF2B5EF4-FFF2-40B4-BE49-F238E27FC236}">
                <a16:creationId xmlns:a16="http://schemas.microsoft.com/office/drawing/2014/main" id="{460D666B-BD4C-2D46-30DD-0F2CEF30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845170" cy="754548"/>
          </a:xfrm>
        </p:spPr>
        <p:txBody>
          <a:bodyPr/>
          <a:lstStyle/>
          <a:p>
            <a:pPr algn="ctr"/>
            <a:r>
              <a:rPr lang="en-US" altLang="en-US" sz="4000" b="1" dirty="0"/>
              <a:t>CONTRATO DE FORNECIMENTO</a:t>
            </a:r>
          </a:p>
        </p:txBody>
      </p:sp>
      <p:sp>
        <p:nvSpPr>
          <p:cNvPr id="6147" name="Segnaposto contenuto 2">
            <a:extLst>
              <a:ext uri="{FF2B5EF4-FFF2-40B4-BE49-F238E27FC236}">
                <a16:creationId xmlns:a16="http://schemas.microsoft.com/office/drawing/2014/main" id="{F8ED5B7A-CC6B-3994-6516-3FA87CA30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965" y="1408922"/>
            <a:ext cx="7451659" cy="4665404"/>
          </a:xfrm>
        </p:spPr>
        <p:txBody>
          <a:bodyPr/>
          <a:lstStyle/>
          <a:p>
            <a:r>
              <a:rPr lang="en-US" altLang="en-US" dirty="0"/>
              <a:t>O </a:t>
            </a:r>
            <a:r>
              <a:rPr lang="en-US" altLang="en-US" u="sng" err="1"/>
              <a:t>código</a:t>
            </a:r>
            <a:r>
              <a:rPr lang="en-US" altLang="en-US" u="sng" dirty="0"/>
              <a:t> de </a:t>
            </a:r>
            <a:r>
              <a:rPr lang="en-US" altLang="en-US" u="sng" err="1"/>
              <a:t>referencia</a:t>
            </a:r>
            <a:r>
              <a:rPr lang="en-US" altLang="en-US" dirty="0"/>
              <a:t> do </a:t>
            </a:r>
            <a:r>
              <a:rPr lang="en-US" altLang="en-US" err="1"/>
              <a:t>contrato</a:t>
            </a:r>
            <a:r>
              <a:rPr lang="en-US" altLang="en-US" dirty="0"/>
              <a:t>: 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t-PT" altLang="en-US" b="1" dirty="0">
                <a:cs typeface="Calibri"/>
              </a:rPr>
              <a:t>9284958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sz="600" dirty="0">
              <a:cs typeface="Calibri"/>
            </a:endParaRPr>
          </a:p>
          <a:p>
            <a:r>
              <a:rPr lang="pt-BR" altLang="en-US" dirty="0">
                <a:latin typeface="Calibri"/>
                <a:ea typeface="Calibri"/>
                <a:cs typeface="Calibri"/>
              </a:rPr>
              <a:t>O contrato prevê o fornecimento de quatro lotes distintos</a:t>
            </a:r>
          </a:p>
          <a:p>
            <a:r>
              <a:rPr lang="en-US" altLang="en-US" u="sng" err="1"/>
              <a:t>Numero</a:t>
            </a:r>
            <a:r>
              <a:rPr lang="en-US" altLang="en-US" u="sng" dirty="0"/>
              <a:t> de Código dos </a:t>
            </a:r>
            <a:r>
              <a:rPr lang="en-US" altLang="en-US" u="sng" err="1"/>
              <a:t>lotes</a:t>
            </a:r>
            <a:r>
              <a:rPr lang="en-US" altLang="en-US" dirty="0"/>
              <a:t> </a:t>
            </a:r>
          </a:p>
          <a:p>
            <a:pPr marL="0" indent="0">
              <a:buNone/>
            </a:pPr>
            <a:endParaRPr lang="en-US" altLang="en-US" sz="1050" dirty="0"/>
          </a:p>
          <a:p>
            <a:pPr algn="ctr">
              <a:spcBef>
                <a:spcPct val="0"/>
              </a:spcBef>
              <a:buFont typeface="Wingdings" panose="020B0604020202020204" pitchFamily="34" charset="0"/>
              <a:buChar char="Ø"/>
            </a:pPr>
            <a:r>
              <a:rPr lang="pt-PT" altLang="en-US" sz="2400" b="1" dirty="0">
                <a:cs typeface="Calibri"/>
              </a:rPr>
              <a:t>Lote 1: CODIGO CIG A00694F816</a:t>
            </a:r>
            <a:endParaRPr lang="en-US" altLang="en-US" sz="2400" dirty="0">
              <a:ea typeface="Calibri"/>
              <a:cs typeface="Calibri"/>
            </a:endParaRPr>
          </a:p>
          <a:p>
            <a:pPr algn="ctr">
              <a:spcBef>
                <a:spcPct val="0"/>
              </a:spcBef>
              <a:buFont typeface="Wingdings" panose="020B0604020202020204" pitchFamily="34" charset="0"/>
              <a:buChar char="Ø"/>
            </a:pPr>
            <a:r>
              <a:rPr lang="pt-PT" altLang="en-US" sz="2400" b="1" dirty="0">
                <a:cs typeface="Calibri"/>
              </a:rPr>
              <a:t>Lote 2: CODIGO CIG A006965A3D</a:t>
            </a:r>
            <a:endParaRPr lang="en-US" altLang="en-US" sz="2400" dirty="0">
              <a:ea typeface="Calibri"/>
              <a:cs typeface="Calibri"/>
            </a:endParaRPr>
          </a:p>
          <a:p>
            <a:pPr algn="ctr">
              <a:spcBef>
                <a:spcPct val="0"/>
              </a:spcBef>
              <a:buFont typeface="Wingdings" panose="020B0604020202020204" pitchFamily="34" charset="0"/>
              <a:buChar char="Ø"/>
            </a:pPr>
            <a:r>
              <a:rPr lang="pt-PT" altLang="en-US" sz="2400" b="1" dirty="0">
                <a:cs typeface="Calibri"/>
              </a:rPr>
              <a:t>Lote 3: CODIGO CIG A00698115B</a:t>
            </a:r>
            <a:endParaRPr lang="en-US" altLang="en-US" sz="2400" dirty="0">
              <a:ea typeface="Calibri"/>
              <a:cs typeface="Calibri"/>
            </a:endParaRPr>
          </a:p>
          <a:p>
            <a:pPr algn="ctr">
              <a:spcBef>
                <a:spcPct val="0"/>
              </a:spcBef>
              <a:buFont typeface="Wingdings" panose="020B0604020202020204" pitchFamily="34" charset="0"/>
              <a:buChar char="Ø"/>
            </a:pPr>
            <a:r>
              <a:rPr lang="pt-PT" altLang="en-US" sz="2400" b="1" dirty="0">
                <a:cs typeface="Calibri"/>
              </a:rPr>
              <a:t>Lote 4: CODIGO CIG A0069951DC</a:t>
            </a:r>
            <a:endParaRPr lang="en-US" altLang="en-US" sz="2400" dirty="0">
              <a:ea typeface="Calibri"/>
              <a:cs typeface="Calibri"/>
            </a:endParaRPr>
          </a:p>
          <a:p>
            <a:endParaRPr lang="en-US" altLang="en-US" dirty="0"/>
          </a:p>
        </p:txBody>
      </p:sp>
      <p:sp>
        <p:nvSpPr>
          <p:cNvPr id="6148" name="Segnaposto numero diapositiva 3">
            <a:extLst>
              <a:ext uri="{FF2B5EF4-FFF2-40B4-BE49-F238E27FC236}">
                <a16:creationId xmlns:a16="http://schemas.microsoft.com/office/drawing/2014/main" id="{BB4D81DD-C961-496E-A0B8-9ED93C68D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436F75-992E-4100-A964-163F49218A14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>
            <a:extLst>
              <a:ext uri="{FF2B5EF4-FFF2-40B4-BE49-F238E27FC236}">
                <a16:creationId xmlns:a16="http://schemas.microsoft.com/office/drawing/2014/main" id="{85B21D8D-2D9B-95D7-93BB-F95D9764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17563"/>
          </a:xfrm>
        </p:spPr>
        <p:txBody>
          <a:bodyPr/>
          <a:lstStyle/>
          <a:p>
            <a:pPr algn="ctr"/>
            <a:r>
              <a:rPr lang="en-US" altLang="en-US" b="1" dirty="0" err="1"/>
              <a:t>Calendario</a:t>
            </a:r>
            <a:endParaRPr lang="en-US" altLang="en-US" b="1" dirty="0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C56C5F52-A79C-3184-FE82-331338E01C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790520"/>
              </p:ext>
            </p:extLst>
          </p:nvPr>
        </p:nvGraphicFramePr>
        <p:xfrm>
          <a:off x="628650" y="1769112"/>
          <a:ext cx="7886700" cy="364318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62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0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 dirty="0">
                          <a:effectLst/>
                        </a:rPr>
                        <a:t>DATA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 dirty="0">
                          <a:effectLst/>
                        </a:rPr>
                        <a:t>HORA (Maputo)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0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Reunião de esclarecimento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23 outubro 2023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</a:rPr>
                        <a:t>09.00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01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Prazo para solicitar esclarecimentos à entidade adjudicante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3 novembro 2023</a:t>
                      </a:r>
                      <a:br>
                        <a:rPr lang="pt-PT" sz="1600" dirty="0">
                          <a:effectLst/>
                        </a:rPr>
                      </a:b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16.30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159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Data-limite para a prestação de esclarecimentos pela entidade adjudicante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16 novembro 2023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16.30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6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Prazo para a apresentação das propostas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</a:rPr>
                        <a:t>24 novembro 2023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14.00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4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Sessão de abertura das propostas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</a:rPr>
                        <a:t>28 novembro 2023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09.30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89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pt-PT" sz="1600" dirty="0">
                          <a:effectLst/>
                        </a:rPr>
                        <a:t>Notificação da adjudicação ao proponente selecionado*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pt-PT" sz="1600">
                          <a:effectLst/>
                        </a:rPr>
                        <a:t>dezembro 2023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pt-PT" sz="1600" dirty="0">
                          <a:effectLst/>
                        </a:rPr>
                        <a:t>–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0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pt-PT" sz="1600" dirty="0">
                          <a:effectLst/>
                        </a:rPr>
                        <a:t>Assinatura do contrato*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pt-PT" sz="1600" dirty="0">
                          <a:effectLst/>
                        </a:rPr>
                        <a:t>janeiro 2024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pt-PT" sz="1600" dirty="0">
                          <a:effectLst/>
                        </a:rPr>
                        <a:t>–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257" name="Segnaposto numero diapositiva 3">
            <a:extLst>
              <a:ext uri="{FF2B5EF4-FFF2-40B4-BE49-F238E27FC236}">
                <a16:creationId xmlns:a16="http://schemas.microsoft.com/office/drawing/2014/main" id="{A94351E7-1B41-96BA-F9D0-8E9EC76C4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4562468-0DE5-468D-B4E3-84CDF7E12F71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85DEF5-334C-CF67-6F1F-DDD2AE11434E}"/>
              </a:ext>
            </a:extLst>
          </p:cNvPr>
          <p:cNvSpPr txBox="1"/>
          <p:nvPr/>
        </p:nvSpPr>
        <p:spPr>
          <a:xfrm>
            <a:off x="914400" y="5397210"/>
            <a:ext cx="3293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/>
              <a:t>* Data provisória</a:t>
            </a:r>
            <a:endParaRPr lang="en-GB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55AE97-99F3-3768-99CA-99530DFED6E0}"/>
              </a:ext>
            </a:extLst>
          </p:cNvPr>
          <p:cNvSpPr txBox="1"/>
          <p:nvPr/>
        </p:nvSpPr>
        <p:spPr>
          <a:xfrm>
            <a:off x="550506" y="1182688"/>
            <a:ext cx="526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Calibri Light"/>
              </a:rPr>
              <a:t>(PASTA A </a:t>
            </a:r>
            <a:r>
              <a:rPr lang="en-GB" b="1" dirty="0" err="1">
                <a:cs typeface="Calibri Light"/>
              </a:rPr>
              <a:t>Instruções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aos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proponentes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pag</a:t>
            </a:r>
            <a:r>
              <a:rPr lang="en-GB" b="1" dirty="0">
                <a:cs typeface="Calibri Light"/>
              </a:rPr>
              <a:t> 4)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3">
            <a:extLst>
              <a:ext uri="{FF2B5EF4-FFF2-40B4-BE49-F238E27FC236}">
                <a16:creationId xmlns:a16="http://schemas.microsoft.com/office/drawing/2014/main" id="{EAEF4AC8-C3A8-EEA4-3CBB-6E2202072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17973"/>
          </a:xfrm>
        </p:spPr>
        <p:txBody>
          <a:bodyPr/>
          <a:lstStyle/>
          <a:p>
            <a:pPr algn="ctr"/>
            <a:r>
              <a:rPr lang="en-GB" altLang="en-US" sz="4000" b="1" dirty="0" err="1"/>
              <a:t>Documentos</a:t>
            </a:r>
            <a:r>
              <a:rPr lang="en-GB" altLang="en-US" sz="4000" b="1" dirty="0"/>
              <a:t> para o </a:t>
            </a:r>
            <a:r>
              <a:rPr lang="en-GB" altLang="en-US" sz="4000" b="1" dirty="0" err="1"/>
              <a:t>concurso</a:t>
            </a:r>
            <a:r>
              <a:rPr lang="en-GB" altLang="en-US" sz="4000" b="1" dirty="0"/>
              <a:t> </a:t>
            </a:r>
          </a:p>
        </p:txBody>
      </p:sp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8928C11C-A41E-434E-9945-E74E32CC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3FD8B32-82E0-44A5-96AA-C8641356D429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312E6B-358E-9419-7F99-1E90C6891FF2}"/>
              </a:ext>
            </a:extLst>
          </p:cNvPr>
          <p:cNvSpPr txBox="1"/>
          <p:nvPr/>
        </p:nvSpPr>
        <p:spPr>
          <a:xfrm>
            <a:off x="456794" y="1248412"/>
            <a:ext cx="85285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Os documentos estão organizados em quatro pastas:</a:t>
            </a:r>
          </a:p>
          <a:p>
            <a:endParaRPr lang="pt-PT" sz="800" dirty="0"/>
          </a:p>
          <a:p>
            <a:r>
              <a:rPr lang="pt-PT" b="1" dirty="0"/>
              <a:t>PASTA A:</a:t>
            </a:r>
          </a:p>
          <a:p>
            <a:r>
              <a:rPr lang="pt-PT" dirty="0"/>
              <a:t>         Instruções aos proponentes</a:t>
            </a:r>
          </a:p>
          <a:p>
            <a:r>
              <a:rPr lang="pt-PT" dirty="0"/>
              <a:t>         Anuncio de concurso</a:t>
            </a:r>
          </a:p>
          <a:p>
            <a:r>
              <a:rPr lang="pt-PT" dirty="0"/>
              <a:t>         Informações adicionais sobre o anuncio de concurso</a:t>
            </a:r>
          </a:p>
          <a:p>
            <a:r>
              <a:rPr lang="pt-PT" b="1" dirty="0"/>
              <a:t>PASTA B: </a:t>
            </a:r>
          </a:p>
          <a:p>
            <a:r>
              <a:rPr lang="pt-PT" dirty="0"/>
              <a:t>         Minuta do contracto e condições especiais, incluindo anexos</a:t>
            </a:r>
          </a:p>
          <a:p>
            <a:r>
              <a:rPr lang="pt-PT" b="1" dirty="0"/>
              <a:t>PASTA C:</a:t>
            </a:r>
          </a:p>
          <a:p>
            <a:r>
              <a:rPr lang="pt-PT" dirty="0"/>
              <a:t>        Informações complementares</a:t>
            </a:r>
          </a:p>
          <a:p>
            <a:r>
              <a:rPr lang="pt-PT" dirty="0"/>
              <a:t>        - Grelha de conformidade administrativa</a:t>
            </a:r>
          </a:p>
          <a:p>
            <a:r>
              <a:rPr lang="pt-PT" dirty="0"/>
              <a:t>        - Grelha de avaliação </a:t>
            </a:r>
          </a:p>
          <a:p>
            <a:r>
              <a:rPr lang="pt-PT" b="1" dirty="0"/>
              <a:t>PASTA D: </a:t>
            </a:r>
          </a:p>
          <a:p>
            <a:r>
              <a:rPr lang="pt-PT" dirty="0"/>
              <a:t>        Formulário para apresentação de propostas (incluída a declaração sob compromisso     	de honra relativa aos critérios de exclusão e de </a:t>
            </a:r>
            <a:r>
              <a:rPr lang="pt-PT" dirty="0" err="1"/>
              <a:t>selecção</a:t>
            </a:r>
            <a:r>
              <a:rPr lang="pt-PT" dirty="0"/>
              <a:t>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930E291-1DD6-3DA1-6CF1-CB7DA438DE8E}"/>
              </a:ext>
            </a:extLst>
          </p:cNvPr>
          <p:cNvCxnSpPr>
            <a:cxnSpLocks/>
          </p:cNvCxnSpPr>
          <p:nvPr/>
        </p:nvCxnSpPr>
        <p:spPr>
          <a:xfrm>
            <a:off x="181389" y="2165318"/>
            <a:ext cx="298174" cy="5878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DE80BFE-3684-B648-8DAD-4412572C4286}"/>
              </a:ext>
            </a:extLst>
          </p:cNvPr>
          <p:cNvSpPr txBox="1"/>
          <p:nvPr/>
        </p:nvSpPr>
        <p:spPr>
          <a:xfrm>
            <a:off x="628650" y="5561044"/>
            <a:ext cx="835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800" dirty="0">
                <a:effectLst/>
                <a:hlinkClick r:id="rId2"/>
              </a:rPr>
              <a:t>https://maputo.aics.gov.it/pt/home-por/oportunidades/concursos-para-fornecimentos/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>
            <a:extLst>
              <a:ext uri="{FF2B5EF4-FFF2-40B4-BE49-F238E27FC236}">
                <a16:creationId xmlns:a16="http://schemas.microsoft.com/office/drawing/2014/main" id="{AD02B168-A922-6E1C-C26C-032918F7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15963"/>
          </a:xfrm>
        </p:spPr>
        <p:txBody>
          <a:bodyPr/>
          <a:lstStyle/>
          <a:p>
            <a:r>
              <a:rPr lang="en-GB" altLang="en-US" sz="4000" b="1" dirty="0" err="1"/>
              <a:t>Documentos</a:t>
            </a:r>
            <a:r>
              <a:rPr lang="en-GB" altLang="en-US" sz="4000" b="1" dirty="0"/>
              <a:t> para o </a:t>
            </a:r>
            <a:r>
              <a:rPr lang="en-GB" altLang="en-US" sz="4000" b="1" dirty="0" err="1"/>
              <a:t>concurso</a:t>
            </a:r>
            <a:r>
              <a:rPr lang="en-GB" altLang="en-US" sz="4000" b="1" dirty="0"/>
              <a:t> </a:t>
            </a:r>
            <a:endParaRPr lang="en-US" altLang="en-US" sz="4000" dirty="0"/>
          </a:p>
        </p:txBody>
      </p:sp>
      <p:sp>
        <p:nvSpPr>
          <p:cNvPr id="8196" name="Segnaposto numero diapositiva 3">
            <a:extLst>
              <a:ext uri="{FF2B5EF4-FFF2-40B4-BE49-F238E27FC236}">
                <a16:creationId xmlns:a16="http://schemas.microsoft.com/office/drawing/2014/main" id="{2811E81C-A9C4-9CFB-BC2C-4FCFAF1590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C2E051B-34A8-4646-B7CC-065A351674B3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53363-855C-C521-B3A0-5E21B1C09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1170993"/>
            <a:ext cx="7886700" cy="5093282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PASTA B</a:t>
            </a:r>
          </a:p>
          <a:p>
            <a:pPr marL="0" indent="0">
              <a:buNone/>
            </a:pPr>
            <a:r>
              <a:rPr lang="pt-BR" sz="2400" dirty="0"/>
              <a:t>Minuta do contrato e condições especiais incluindo anexos:</a:t>
            </a:r>
          </a:p>
          <a:p>
            <a:r>
              <a:rPr lang="pt-BR" sz="2400" dirty="0"/>
              <a:t>Projecto de contrato</a:t>
            </a:r>
          </a:p>
          <a:p>
            <a:r>
              <a:rPr lang="pt-BR" sz="2400" dirty="0"/>
              <a:t>Condições especiais</a:t>
            </a:r>
          </a:p>
          <a:p>
            <a:r>
              <a:rPr lang="pt-BR" sz="2400" dirty="0"/>
              <a:t>Anexo I. Condições gerais</a:t>
            </a:r>
          </a:p>
          <a:p>
            <a:r>
              <a:rPr lang="pt-BR" sz="2400" dirty="0"/>
              <a:t>Anexo II. e III. Especificações técnica + proposta tecnica</a:t>
            </a:r>
          </a:p>
          <a:p>
            <a:r>
              <a:rPr lang="pt-BR" sz="2400" dirty="0"/>
              <a:t>Anexo IV. Repartição do orçamento</a:t>
            </a:r>
          </a:p>
          <a:p>
            <a:r>
              <a:rPr lang="pt-BR" sz="2400" dirty="0"/>
              <a:t>Anexo V. Formulario vários: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t-BR" sz="1600" dirty="0"/>
              <a:t>Anexo V.a)_Identificação financeira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t-BR" sz="1600" dirty="0"/>
              <a:t>Anexo V.b)_Identificação jurídica-pessoa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t-BR" sz="1600" dirty="0"/>
              <a:t>Anexo V.c)_Identificação jurídica-empresa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t-BR" sz="1600" dirty="0"/>
              <a:t>Anexo V.d)_Proteção dos seus dados pessoais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67CD4-43EA-EBC3-ECAD-ACC8CCCA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57185"/>
          </a:xfrm>
        </p:spPr>
        <p:txBody>
          <a:bodyPr/>
          <a:lstStyle/>
          <a:p>
            <a:pPr marL="0" indent="0"/>
            <a:br>
              <a:rPr lang="en-US" altLang="en-US" sz="1800" dirty="0"/>
            </a:br>
            <a:r>
              <a:rPr lang="pt-PT" altLang="en-US" sz="4400" b="1" dirty="0">
                <a:cs typeface="Calibri"/>
              </a:rPr>
              <a:t>Lote 1: CODIGO CIG A00694F816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F25F2-B4AD-E20E-656A-AFD92710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4A5A5-E36A-48EF-9B20-10DA8DF21A3C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  <p:pic>
        <p:nvPicPr>
          <p:cNvPr id="5" name="Immagine 1">
            <a:extLst>
              <a:ext uri="{FF2B5EF4-FFF2-40B4-BE49-F238E27FC236}">
                <a16:creationId xmlns:a16="http://schemas.microsoft.com/office/drawing/2014/main" id="{08EA5976-1FDF-FA92-95EF-475B1E710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83" y="1711196"/>
            <a:ext cx="7880667" cy="344260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1F1DA9-6DE6-73E9-C235-1EDA62ADEC15}"/>
              </a:ext>
            </a:extLst>
          </p:cNvPr>
          <p:cNvSpPr txBox="1"/>
          <p:nvPr/>
        </p:nvSpPr>
        <p:spPr>
          <a:xfrm>
            <a:off x="1147665" y="5385744"/>
            <a:ext cx="6027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>
                <a:ea typeface="Calibri" panose="020F0502020204030204" pitchFamily="34" charset="0"/>
              </a:rPr>
              <a:t>A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 quantidades dos medicamentos estão em caixas inteiras</a:t>
            </a:r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877B5D-DEB1-F96B-7C6F-E8C2548383F9}"/>
              </a:ext>
            </a:extLst>
          </p:cNvPr>
          <p:cNvSpPr txBox="1"/>
          <p:nvPr/>
        </p:nvSpPr>
        <p:spPr>
          <a:xfrm>
            <a:off x="634683" y="1109923"/>
            <a:ext cx="7069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Calibri Light"/>
              </a:rPr>
              <a:t>(PASTA A </a:t>
            </a:r>
            <a:r>
              <a:rPr lang="en-GB" b="1" dirty="0" err="1">
                <a:cs typeface="Calibri Light"/>
              </a:rPr>
              <a:t>Instruções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aos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proponentes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pag</a:t>
            </a:r>
            <a:r>
              <a:rPr lang="en-GB" b="1" dirty="0">
                <a:cs typeface="Calibri Light"/>
              </a:rPr>
              <a:t> 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52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5CAC-BD91-3DCA-241B-9B8C918C9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05" y="633539"/>
            <a:ext cx="7886700" cy="931830"/>
          </a:xfrm>
        </p:spPr>
        <p:txBody>
          <a:bodyPr/>
          <a:lstStyle/>
          <a:p>
            <a:r>
              <a:rPr lang="pt-PT" altLang="en-US" sz="4400" b="1" dirty="0">
                <a:cs typeface="Calibri"/>
              </a:rPr>
              <a:t>Lote 2: CODIGO CIG A006965A3D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FC945-97B9-C0A6-408E-30ED681F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4A5A5-E36A-48EF-9B20-10DA8DF21A3C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  <p:pic>
        <p:nvPicPr>
          <p:cNvPr id="5" name="Immagine 1">
            <a:extLst>
              <a:ext uri="{FF2B5EF4-FFF2-40B4-BE49-F238E27FC236}">
                <a16:creationId xmlns:a16="http://schemas.microsoft.com/office/drawing/2014/main" id="{91C6DB50-A32E-9975-5E9E-845527276D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05" y="2032842"/>
            <a:ext cx="7678874" cy="2447696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D537DD-C44E-834F-2FB8-1E207BF27B92}"/>
              </a:ext>
            </a:extLst>
          </p:cNvPr>
          <p:cNvSpPr txBox="1"/>
          <p:nvPr/>
        </p:nvSpPr>
        <p:spPr>
          <a:xfrm>
            <a:off x="447138" y="4781617"/>
            <a:ext cx="68300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600" dirty="0">
                <a:ea typeface="Calibri" panose="020F0502020204030204" pitchFamily="34" charset="0"/>
              </a:rPr>
              <a:t>A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 quantidades dos medicamentos estão em caixas inteiras</a:t>
            </a:r>
            <a:endParaRPr lang="en-GB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523652-297C-6261-CBFE-AF5C31E46C75}"/>
              </a:ext>
            </a:extLst>
          </p:cNvPr>
          <p:cNvSpPr txBox="1"/>
          <p:nvPr/>
        </p:nvSpPr>
        <p:spPr>
          <a:xfrm>
            <a:off x="559105" y="1346577"/>
            <a:ext cx="7013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Calibri Light"/>
              </a:rPr>
              <a:t>(PASTA A </a:t>
            </a:r>
            <a:r>
              <a:rPr lang="en-GB" b="1" dirty="0" err="1">
                <a:cs typeface="Calibri Light"/>
              </a:rPr>
              <a:t>Instruções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aos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proponentes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pag</a:t>
            </a:r>
            <a:r>
              <a:rPr lang="en-GB" b="1" dirty="0">
                <a:cs typeface="Calibri Light"/>
              </a:rPr>
              <a:t> 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55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DE675-44D5-2636-735F-6D6E9BD1B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856" y="636201"/>
            <a:ext cx="7886700" cy="931830"/>
          </a:xfrm>
        </p:spPr>
        <p:txBody>
          <a:bodyPr/>
          <a:lstStyle/>
          <a:p>
            <a:r>
              <a:rPr lang="pt-PT" altLang="en-US" sz="4400" b="1" dirty="0">
                <a:cs typeface="Calibri"/>
              </a:rPr>
              <a:t>Lote 3: CODIGO CIG A00698115B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97B1D-A09A-625E-4A26-E64A7F2C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4A5A5-E36A-48EF-9B20-10DA8DF21A3C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EE72844-89B6-6E78-E893-035C44DD6F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6" y="2093964"/>
            <a:ext cx="7979034" cy="20005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A617D9-3E73-1DBD-C043-D731F541867F}"/>
              </a:ext>
            </a:extLst>
          </p:cNvPr>
          <p:cNvSpPr txBox="1"/>
          <p:nvPr/>
        </p:nvSpPr>
        <p:spPr>
          <a:xfrm>
            <a:off x="446023" y="1309621"/>
            <a:ext cx="6742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Calibri Light"/>
              </a:rPr>
              <a:t>(PASTA A </a:t>
            </a:r>
            <a:r>
              <a:rPr lang="en-GB" b="1" dirty="0" err="1">
                <a:cs typeface="Calibri Light"/>
              </a:rPr>
              <a:t>Instruções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aos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proponentes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pag</a:t>
            </a:r>
            <a:r>
              <a:rPr lang="en-GB" b="1" dirty="0">
                <a:cs typeface="Calibri Light"/>
              </a:rPr>
              <a:t> 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48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CF592-C390-DDE4-D63E-80DF221E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769" y="1894114"/>
            <a:ext cx="3202537" cy="2062066"/>
          </a:xfrm>
        </p:spPr>
        <p:txBody>
          <a:bodyPr/>
          <a:lstStyle/>
          <a:p>
            <a:r>
              <a:rPr lang="pt-PT" altLang="en-US" sz="4400" b="1" dirty="0">
                <a:cs typeface="Calibri"/>
              </a:rPr>
              <a:t>Lote 4: CODIGO CIG A0069951DC</a:t>
            </a:r>
            <a:endParaRPr lang="en-GB" dirty="0"/>
          </a:p>
        </p:txBody>
      </p:sp>
      <p:pic>
        <p:nvPicPr>
          <p:cNvPr id="5" name="Immagine 3">
            <a:extLst>
              <a:ext uri="{FF2B5EF4-FFF2-40B4-BE49-F238E27FC236}">
                <a16:creationId xmlns:a16="http://schemas.microsoft.com/office/drawing/2014/main" id="{AB7A9C4A-FB78-055A-6620-9B43AA1EE1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878" y="137004"/>
            <a:ext cx="5356735" cy="5966133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6241A-6EA5-D810-76BB-E34D7B6D6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4A5A5-E36A-48EF-9B20-10DA8DF21A3C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B8209-85CF-0994-B685-4EA9D68EBC2E}"/>
              </a:ext>
            </a:extLst>
          </p:cNvPr>
          <p:cNvSpPr txBox="1"/>
          <p:nvPr/>
        </p:nvSpPr>
        <p:spPr>
          <a:xfrm>
            <a:off x="6083559" y="4086808"/>
            <a:ext cx="2864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Calibri Light"/>
              </a:rPr>
              <a:t>(PASTA A </a:t>
            </a:r>
            <a:r>
              <a:rPr lang="en-GB" b="1" dirty="0" err="1">
                <a:cs typeface="Calibri Light"/>
              </a:rPr>
              <a:t>Instruções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aos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proponentes</a:t>
            </a:r>
            <a:r>
              <a:rPr lang="en-GB" b="1" dirty="0">
                <a:cs typeface="Calibri Light"/>
              </a:rPr>
              <a:t> </a:t>
            </a:r>
            <a:r>
              <a:rPr lang="en-GB" b="1" dirty="0" err="1">
                <a:cs typeface="Calibri Light"/>
              </a:rPr>
              <a:t>pag</a:t>
            </a:r>
            <a:r>
              <a:rPr lang="en-GB" b="1" dirty="0">
                <a:cs typeface="Calibri Light"/>
              </a:rPr>
              <a:t> 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151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E246AF2EC0AA4428F46B4E60AE2F8D9" ma:contentTypeVersion="20" ma:contentTypeDescription="Creare un nuovo documento." ma:contentTypeScope="" ma:versionID="e6d708d430507b72bf11c84741dd1517">
  <xsd:schema xmlns:xsd="http://www.w3.org/2001/XMLSchema" xmlns:xs="http://www.w3.org/2001/XMLSchema" xmlns:p="http://schemas.microsoft.com/office/2006/metadata/properties" xmlns:ns2="675e08d6-7df5-4a80-bf60-531266d1d49b" xmlns:ns3="4b8df3a1-961c-4c1a-8da6-f194ea603153" targetNamespace="http://schemas.microsoft.com/office/2006/metadata/properties" ma:root="true" ma:fieldsID="ed376db69a2e36ad5569610cf64f2c7e" ns2:_="" ns3:_="">
    <xsd:import namespace="675e08d6-7df5-4a80-bf60-531266d1d49b"/>
    <xsd:import namespace="4b8df3a1-961c-4c1a-8da6-f194ea603153"/>
    <xsd:element name="properties">
      <xsd:complexType>
        <xsd:sequence>
          <xsd:element name="documentManagement">
            <xsd:complexType>
              <xsd:all>
                <xsd:element ref="ns2:Dataeora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e08d6-7df5-4a80-bf60-531266d1d49b" elementFormDefault="qualified">
    <xsd:import namespace="http://schemas.microsoft.com/office/2006/documentManagement/types"/>
    <xsd:import namespace="http://schemas.microsoft.com/office/infopath/2007/PartnerControls"/>
    <xsd:element name="Dataeora" ma:index="3" nillable="true" ma:displayName="Data e ora" ma:format="DateOnly" ma:internalName="Dataeora" ma:readOnly="false">
      <xsd:simpleType>
        <xsd:restriction base="dms:DateTime"/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0" nillable="true" ma:displayName="Tags" ma:hidden="true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hidden="true" ma:internalName="MediaServiceKeyPoints" ma:readOnly="true">
      <xsd:simpleType>
        <xsd:restriction base="dms:Note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Tag immagine" ma:readOnly="false" ma:fieldId="{5cf76f15-5ced-4ddc-b409-7134ff3c332f}" ma:taxonomyMulti="true" ma:sspId="8fba5289-b0f5-4059-8e6c-3006df0b1f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hidden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df3a1-961c-4c1a-8da6-f194ea60315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ndiviso con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ondiviso con dettagli" ma:hidden="true" ma:internalName="SharedWithDetails" ma:readOnly="true">
      <xsd:simpleType>
        <xsd:restriction base="dms:Note"/>
      </xsd:simpleType>
    </xsd:element>
    <xsd:element name="TaxCatchAll" ma:index="21" nillable="true" ma:displayName="Taxonomy Catch All Column" ma:hidden="true" ma:list="{0e05c1a3-f7a5-402e-964c-2d82de2d7311}" ma:internalName="TaxCatchAll" ma:readOnly="false" ma:showField="CatchAllData" ma:web="4b8df3a1-961c-4c1a-8da6-f194ea6031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ipo di contenuto"/>
        <xsd:element ref="dc:title" minOccurs="0" maxOccurs="1" ma:index="1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74B5E3-E824-4F42-A910-A9D8DD036F5C}">
  <ds:schemaRefs>
    <ds:schemaRef ds:uri="4b8df3a1-961c-4c1a-8da6-f194ea603153"/>
    <ds:schemaRef ds:uri="675e08d6-7df5-4a80-bf60-531266d1d49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86133A7-5CE9-4468-B3E6-27FBB36EB89B}">
  <ds:schemaRefs>
    <ds:schemaRef ds:uri="http://www.w3.org/XML/1998/namespace"/>
    <ds:schemaRef ds:uri="4b8df3a1-961c-4c1a-8da6-f194ea603153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675e08d6-7df5-4a80-bf60-531266d1d49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B77576-C0C8-4BAB-B191-DEAB291B5A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5735</TotalTime>
  <Words>1325</Words>
  <Application>Microsoft Office PowerPoint</Application>
  <PresentationFormat>On-screen Show (4:3)</PresentationFormat>
  <Paragraphs>179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Söhne</vt:lpstr>
      <vt:lpstr>Times New Roman</vt:lpstr>
      <vt:lpstr>Wingdings</vt:lpstr>
      <vt:lpstr>Tema di Office</vt:lpstr>
      <vt:lpstr>PowerPoint Presentation</vt:lpstr>
      <vt:lpstr>CONTRATO DE FORNECIMENTO</vt:lpstr>
      <vt:lpstr>Calendario</vt:lpstr>
      <vt:lpstr>Documentos para o concurso </vt:lpstr>
      <vt:lpstr>Documentos para o concurso </vt:lpstr>
      <vt:lpstr> Lote 1: CODIGO CIG A00694F816</vt:lpstr>
      <vt:lpstr>Lote 2: CODIGO CIG A006965A3D</vt:lpstr>
      <vt:lpstr>Lote 3: CODIGO CIG A00698115B</vt:lpstr>
      <vt:lpstr>Lote 4: CODIGO CIG A0069951DC</vt:lpstr>
      <vt:lpstr>Informações sobre entregas</vt:lpstr>
      <vt:lpstr>Os critérios de seleção 1/2</vt:lpstr>
      <vt:lpstr>Os critérios de seleção 2/2</vt:lpstr>
      <vt:lpstr>Informações importantes</vt:lpstr>
      <vt:lpstr>Conteúdo das propostas  </vt:lpstr>
      <vt:lpstr> Apresentação de propostas 1/2</vt:lpstr>
      <vt:lpstr>Apresentação de propostas 2/2</vt:lpstr>
      <vt:lpstr> OBRIGADO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Miguel Almeida</cp:lastModifiedBy>
  <cp:revision>548</cp:revision>
  <cp:lastPrinted>2021-08-03T09:52:00Z</cp:lastPrinted>
  <dcterms:created xsi:type="dcterms:W3CDTF">2018-04-11T08:06:39Z</dcterms:created>
  <dcterms:modified xsi:type="dcterms:W3CDTF">2023-11-14T13:30:36Z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0x0101004E246AF2EC0AA4428F46B4E60AE2F8D9</vt:lpwstr>
  </property>
</Properties>
</file>